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61" r:id="rId3"/>
    <p:sldId id="262" r:id="rId4"/>
    <p:sldId id="258" r:id="rId5"/>
    <p:sldId id="257" r:id="rId6"/>
    <p:sldId id="263" r:id="rId7"/>
    <p:sldId id="312" r:id="rId8"/>
    <p:sldId id="283" r:id="rId9"/>
    <p:sldId id="265" r:id="rId10"/>
    <p:sldId id="268" r:id="rId11"/>
    <p:sldId id="269" r:id="rId12"/>
    <p:sldId id="271" r:id="rId13"/>
    <p:sldId id="272" r:id="rId14"/>
    <p:sldId id="273" r:id="rId15"/>
    <p:sldId id="275" r:id="rId16"/>
    <p:sldId id="276" r:id="rId17"/>
    <p:sldId id="277" r:id="rId18"/>
    <p:sldId id="280" r:id="rId19"/>
    <p:sldId id="281" r:id="rId20"/>
    <p:sldId id="279" r:id="rId21"/>
    <p:sldId id="284" r:id="rId22"/>
    <p:sldId id="285" r:id="rId23"/>
    <p:sldId id="318" r:id="rId24"/>
    <p:sldId id="288" r:id="rId25"/>
    <p:sldId id="286" r:id="rId26"/>
    <p:sldId id="319" r:id="rId27"/>
    <p:sldId id="289" r:id="rId28"/>
    <p:sldId id="307" r:id="rId29"/>
    <p:sldId id="314" r:id="rId30"/>
    <p:sldId id="294" r:id="rId31"/>
    <p:sldId id="295" r:id="rId32"/>
    <p:sldId id="297" r:id="rId33"/>
    <p:sldId id="298" r:id="rId34"/>
    <p:sldId id="299" r:id="rId35"/>
    <p:sldId id="300" r:id="rId36"/>
    <p:sldId id="301" r:id="rId37"/>
    <p:sldId id="302" r:id="rId38"/>
    <p:sldId id="303" r:id="rId39"/>
    <p:sldId id="315" r:id="rId40"/>
    <p:sldId id="316" r:id="rId41"/>
    <p:sldId id="317" r:id="rId42"/>
    <p:sldId id="313" r:id="rId4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 initials="r" lastIdx="1" clrIdx="0">
    <p:extLst>
      <p:ext uri="{19B8F6BF-5375-455C-9EA6-DF929625EA0E}">
        <p15:presenceInfo xmlns:p15="http://schemas.microsoft.com/office/powerpoint/2012/main" userId="r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884"/>
    <a:srgbClr val="FFFF00"/>
    <a:srgbClr val="E1BEE8"/>
    <a:srgbClr val="934218"/>
    <a:srgbClr val="305FA6"/>
    <a:srgbClr val="F1750F"/>
    <a:srgbClr val="FFF59C"/>
    <a:srgbClr val="B6711F"/>
    <a:srgbClr val="1A8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712" autoAdjust="0"/>
  </p:normalViewPr>
  <p:slideViewPr>
    <p:cSldViewPr snapToGrid="0">
      <p:cViewPr varScale="1">
        <p:scale>
          <a:sx n="108" d="100"/>
          <a:sy n="108" d="100"/>
        </p:scale>
        <p:origin x="600" y="114"/>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52"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1.4440530409829113</c:v>
                </c:pt>
                <c:pt idx="1">
                  <c:v>1.447532940367199</c:v>
                </c:pt>
                <c:pt idx="2">
                  <c:v>1.7041791772898072</c:v>
                </c:pt>
                <c:pt idx="3">
                  <c:v>1.3258717176065433</c:v>
                </c:pt>
                <c:pt idx="4">
                  <c:v>1.2737938118641692</c:v>
                </c:pt>
                <c:pt idx="5">
                  <c:v>1.4633324563592665</c:v>
                </c:pt>
                <c:pt idx="6">
                  <c:v>1.1558949010493391</c:v>
                </c:pt>
                <c:pt idx="7">
                  <c:v>1.4148221343873517</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1.4465840211323266</c:v>
                </c:pt>
                <c:pt idx="1">
                  <c:v>1.6122945003849578</c:v>
                </c:pt>
                <c:pt idx="2">
                  <c:v>1.6999162184149497</c:v>
                </c:pt>
                <c:pt idx="3">
                  <c:v>1.322162183360365</c:v>
                </c:pt>
                <c:pt idx="4">
                  <c:v>1.2760629343822396</c:v>
                </c:pt>
                <c:pt idx="5">
                  <c:v>1.5418870052938531</c:v>
                </c:pt>
                <c:pt idx="6">
                  <c:v>1.1425324292652022</c:v>
                </c:pt>
                <c:pt idx="7">
                  <c:v>1.3994859330500866</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1.4310588970081728</c:v>
                </c:pt>
                <c:pt idx="1">
                  <c:v>1.6344237969684932</c:v>
                </c:pt>
                <c:pt idx="2">
                  <c:v>1.6759295255345781</c:v>
                </c:pt>
                <c:pt idx="3">
                  <c:v>1.3072110816347828</c:v>
                </c:pt>
                <c:pt idx="4">
                  <c:v>1.3000117944618448</c:v>
                </c:pt>
                <c:pt idx="5">
                  <c:v>1.551314023528233</c:v>
                </c:pt>
                <c:pt idx="6">
                  <c:v>1.1397491979625827</c:v>
                </c:pt>
                <c:pt idx="7">
                  <c:v>1.3989530402788537</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1.4409130393241831</c:v>
                </c:pt>
                <c:pt idx="1">
                  <c:v>1.7560154819152103</c:v>
                </c:pt>
                <c:pt idx="2">
                  <c:v>1.6715478876784873</c:v>
                </c:pt>
                <c:pt idx="3">
                  <c:v>1.2907004490336016</c:v>
                </c:pt>
                <c:pt idx="4">
                  <c:v>1.344796677412011</c:v>
                </c:pt>
                <c:pt idx="5">
                  <c:v>1.563868182338465</c:v>
                </c:pt>
                <c:pt idx="6">
                  <c:v>1.1398835805896423</c:v>
                </c:pt>
                <c:pt idx="7">
                  <c:v>1.3753886694286539</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1.4644956291155722</c:v>
                </c:pt>
                <c:pt idx="1">
                  <c:v>1.9207205908412397</c:v>
                </c:pt>
                <c:pt idx="2">
                  <c:v>1.6653926893226161</c:v>
                </c:pt>
                <c:pt idx="3">
                  <c:v>1.320937254151517</c:v>
                </c:pt>
                <c:pt idx="4">
                  <c:v>1.3733122147484988</c:v>
                </c:pt>
                <c:pt idx="5">
                  <c:v>1.6004287957439742</c:v>
                </c:pt>
                <c:pt idx="6">
                  <c:v>1.1543886295059969</c:v>
                </c:pt>
                <c:pt idx="7">
                  <c:v>1.3814186758515117</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8.8247101612542074E-3"/>
                  <c:y val="-2.31478807418545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1.4698681231030832</c:v>
                </c:pt>
                <c:pt idx="1">
                  <c:v>1.9902510022813069</c:v>
                </c:pt>
                <c:pt idx="2">
                  <c:v>1.6656128565907331</c:v>
                </c:pt>
                <c:pt idx="3">
                  <c:v>1.3462004652386284</c:v>
                </c:pt>
                <c:pt idx="4">
                  <c:v>1.3637754061586569</c:v>
                </c:pt>
                <c:pt idx="5">
                  <c:v>1.6345093464969604</c:v>
                </c:pt>
                <c:pt idx="6">
                  <c:v>1.1547689358044824</c:v>
                </c:pt>
                <c:pt idx="7">
                  <c:v>1.403155293670405</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0.93412882495714245</c:v>
                </c:pt>
                <c:pt idx="1">
                  <c:v>0.68820358278921823</c:v>
                </c:pt>
                <c:pt idx="2">
                  <c:v>0.63450834879406304</c:v>
                </c:pt>
                <c:pt idx="3">
                  <c:v>1.0073198576321267</c:v>
                </c:pt>
                <c:pt idx="4">
                  <c:v>0.63974702018973484</c:v>
                </c:pt>
                <c:pt idx="5">
                  <c:v>0.58865143699336764</c:v>
                </c:pt>
                <c:pt idx="6">
                  <c:v>0.93048354388754084</c:v>
                </c:pt>
                <c:pt idx="7">
                  <c:v>0.84171565425647732</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0.93697243604193525</c:v>
                </c:pt>
                <c:pt idx="1">
                  <c:v>0.66293929712460065</c:v>
                </c:pt>
                <c:pt idx="2">
                  <c:v>0.64001473839351508</c:v>
                </c:pt>
                <c:pt idx="3">
                  <c:v>1.0050690438734486</c:v>
                </c:pt>
                <c:pt idx="4">
                  <c:v>0.64193312179643647</c:v>
                </c:pt>
                <c:pt idx="5">
                  <c:v>0.59673148218203831</c:v>
                </c:pt>
                <c:pt idx="6">
                  <c:v>0.93667745963705096</c:v>
                </c:pt>
                <c:pt idx="7">
                  <c:v>0.85326668663491068</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0.9300979581816422</c:v>
                </c:pt>
                <c:pt idx="1">
                  <c:v>0.69849530288305794</c:v>
                </c:pt>
                <c:pt idx="2">
                  <c:v>0.65345454545454551</c:v>
                </c:pt>
                <c:pt idx="3">
                  <c:v>0.99248850426984259</c:v>
                </c:pt>
                <c:pt idx="4">
                  <c:v>0.62232546766108321</c:v>
                </c:pt>
                <c:pt idx="5">
                  <c:v>0.60414278070778871</c:v>
                </c:pt>
                <c:pt idx="6">
                  <c:v>0.94340182161372488</c:v>
                </c:pt>
                <c:pt idx="7">
                  <c:v>0.85602479864349301</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0.93947433610151898</c:v>
                </c:pt>
                <c:pt idx="1">
                  <c:v>0.694888178913738</c:v>
                </c:pt>
                <c:pt idx="2">
                  <c:v>0.66426772220223107</c:v>
                </c:pt>
                <c:pt idx="3">
                  <c:v>1.0011068575819746</c:v>
                </c:pt>
                <c:pt idx="4">
                  <c:v>0.59486309668039739</c:v>
                </c:pt>
                <c:pt idx="5">
                  <c:v>0.59115216262334003</c:v>
                </c:pt>
                <c:pt idx="6">
                  <c:v>0.95008949905605056</c:v>
                </c:pt>
                <c:pt idx="7">
                  <c:v>0.87512018425460636</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0.93743873935683175</c:v>
                </c:pt>
                <c:pt idx="1">
                  <c:v>0.75664593301435401</c:v>
                </c:pt>
                <c:pt idx="2">
                  <c:v>0.6657142857142857</c:v>
                </c:pt>
                <c:pt idx="3">
                  <c:v>0.98817643441065295</c:v>
                </c:pt>
                <c:pt idx="4">
                  <c:v>0.59408341416100863</c:v>
                </c:pt>
                <c:pt idx="5">
                  <c:v>0.57490864799025576</c:v>
                </c:pt>
                <c:pt idx="6">
                  <c:v>0.95239686274509827</c:v>
                </c:pt>
                <c:pt idx="7">
                  <c:v>0.88026531456953638</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0.9489332354478065</c:v>
                </c:pt>
                <c:pt idx="1">
                  <c:v>0.78142473118279576</c:v>
                </c:pt>
                <c:pt idx="2">
                  <c:v>0.67730496453900713</c:v>
                </c:pt>
                <c:pt idx="3">
                  <c:v>0.95213828802853739</c:v>
                </c:pt>
                <c:pt idx="4">
                  <c:v>0.59258361609306831</c:v>
                </c:pt>
                <c:pt idx="5">
                  <c:v>0.59416729201574858</c:v>
                </c:pt>
                <c:pt idx="6">
                  <c:v>0.95533980582524269</c:v>
                </c:pt>
                <c:pt idx="7">
                  <c:v>0.8720311220311221</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0.58407117500200856</c:v>
                </c:pt>
                <c:pt idx="1">
                  <c:v>0.28284614096768795</c:v>
                </c:pt>
                <c:pt idx="2">
                  <c:v>0.28200371057513918</c:v>
                </c:pt>
                <c:pt idx="3">
                  <c:v>0.88793380043128212</c:v>
                </c:pt>
                <c:pt idx="4">
                  <c:v>0.42082218438336172</c:v>
                </c:pt>
                <c:pt idx="5">
                  <c:v>0.42372881355932202</c:v>
                </c:pt>
                <c:pt idx="6">
                  <c:v>0.56995467418442225</c:v>
                </c:pt>
                <c:pt idx="7">
                  <c:v>0.6302588721968212</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0.63823182696678216</c:v>
                </c:pt>
                <c:pt idx="1">
                  <c:v>0.33546325878594246</c:v>
                </c:pt>
                <c:pt idx="2">
                  <c:v>0.33014001473839355</c:v>
                </c:pt>
                <c:pt idx="3">
                  <c:v>0.93952106275126734</c:v>
                </c:pt>
                <c:pt idx="4">
                  <c:v>0.43446424212838664</c:v>
                </c:pt>
                <c:pt idx="5">
                  <c:v>0.44895513354013772</c:v>
                </c:pt>
                <c:pt idx="6">
                  <c:v>0.62975849256814609</c:v>
                </c:pt>
                <c:pt idx="7">
                  <c:v>0.68863538523144374</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0.67577082050648585</c:v>
                </c:pt>
                <c:pt idx="1">
                  <c:v>0.38582442500809844</c:v>
                </c:pt>
                <c:pt idx="2">
                  <c:v>0.37781818181818178</c:v>
                </c:pt>
                <c:pt idx="3">
                  <c:v>0.94250706880301605</c:v>
                </c:pt>
                <c:pt idx="4">
                  <c:v>0.43526103435627828</c:v>
                </c:pt>
                <c:pt idx="5">
                  <c:v>0.47159596422838801</c:v>
                </c:pt>
                <c:pt idx="6">
                  <c:v>0.68664232048124463</c:v>
                </c:pt>
                <c:pt idx="7">
                  <c:v>0.72674671470962282</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0.74321521303978988</c:v>
                </c:pt>
                <c:pt idx="1">
                  <c:v>0.42977316293929713</c:v>
                </c:pt>
                <c:pt idx="2">
                  <c:v>0.39258726160489382</c:v>
                </c:pt>
                <c:pt idx="3">
                  <c:v>0.97290666441065121</c:v>
                </c:pt>
                <c:pt idx="4">
                  <c:v>0.43421371456263624</c:v>
                </c:pt>
                <c:pt idx="5">
                  <c:v>0.48328956154017366</c:v>
                </c:pt>
                <c:pt idx="6">
                  <c:v>0.77463194334154484</c:v>
                </c:pt>
                <c:pt idx="7">
                  <c:v>0.7758523869346734</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0.78103863621121328</c:v>
                </c:pt>
                <c:pt idx="1">
                  <c:v>0.49011642743221684</c:v>
                </c:pt>
                <c:pt idx="2">
                  <c:v>0.41464285714285715</c:v>
                </c:pt>
                <c:pt idx="3">
                  <c:v>0.9674454602621777</c:v>
                </c:pt>
                <c:pt idx="4">
                  <c:v>0.45198836081474303</c:v>
                </c:pt>
                <c:pt idx="5">
                  <c:v>0.48441283943540875</c:v>
                </c:pt>
                <c:pt idx="6">
                  <c:v>0.83626313725490198</c:v>
                </c:pt>
                <c:pt idx="7">
                  <c:v>0.80438017384105953</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0.8337648401834673</c:v>
                </c:pt>
                <c:pt idx="1">
                  <c:v>0.58602150537634412</c:v>
                </c:pt>
                <c:pt idx="2">
                  <c:v>0.47624113475177304</c:v>
                </c:pt>
                <c:pt idx="3">
                  <c:v>0.93872788960560016</c:v>
                </c:pt>
                <c:pt idx="4">
                  <c:v>0.47018904507998066</c:v>
                </c:pt>
                <c:pt idx="5">
                  <c:v>0.51890512267366473</c:v>
                </c:pt>
                <c:pt idx="6">
                  <c:v>0.8494652427184467</c:v>
                </c:pt>
                <c:pt idx="7">
                  <c:v>0.8292383292383293</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0.29106496180730168</c:v>
                </c:pt>
                <c:pt idx="1">
                  <c:v>9.4826720241084891E-2</c:v>
                </c:pt>
                <c:pt idx="2">
                  <c:v>0.20259740259740261</c:v>
                </c:pt>
                <c:pt idx="3">
                  <c:v>0.52977562882874818</c:v>
                </c:pt>
                <c:pt idx="4">
                  <c:v>0.33690099732425199</c:v>
                </c:pt>
                <c:pt idx="5">
                  <c:v>0.25939572586588061</c:v>
                </c:pt>
                <c:pt idx="6">
                  <c:v>0.21874797755235165</c:v>
                </c:pt>
                <c:pt idx="7">
                  <c:v>0.5653775310254735</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0.34683027416142231</c:v>
                </c:pt>
                <c:pt idx="1">
                  <c:v>0.10543130990415335</c:v>
                </c:pt>
                <c:pt idx="2">
                  <c:v>0.2313927781871776</c:v>
                </c:pt>
                <c:pt idx="3">
                  <c:v>0.62634737516751149</c:v>
                </c:pt>
                <c:pt idx="4">
                  <c:v>0.3758847937515255</c:v>
                </c:pt>
                <c:pt idx="5">
                  <c:v>0.27777407883786032</c:v>
                </c:pt>
                <c:pt idx="6">
                  <c:v>0.31516963056556097</c:v>
                </c:pt>
                <c:pt idx="7">
                  <c:v>0.6259393931586219</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0.39310011392410632</c:v>
                </c:pt>
                <c:pt idx="1">
                  <c:v>0.13904599935212181</c:v>
                </c:pt>
                <c:pt idx="2">
                  <c:v>0.2821818181818182</c:v>
                </c:pt>
                <c:pt idx="3">
                  <c:v>0.6783194813355039</c:v>
                </c:pt>
                <c:pt idx="4">
                  <c:v>0.38880058686881036</c:v>
                </c:pt>
                <c:pt idx="5">
                  <c:v>0.29420392876251622</c:v>
                </c:pt>
                <c:pt idx="6">
                  <c:v>0.39197141859661017</c:v>
                </c:pt>
                <c:pt idx="7">
                  <c:v>0.66855235269181856</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0.5440113943291669</c:v>
                </c:pt>
                <c:pt idx="1">
                  <c:v>0.18783386581469649</c:v>
                </c:pt>
                <c:pt idx="2">
                  <c:v>0.30406621086721841</c:v>
                </c:pt>
                <c:pt idx="3">
                  <c:v>0.73320502245440378</c:v>
                </c:pt>
                <c:pt idx="4">
                  <c:v>0.37824085291979642</c:v>
                </c:pt>
                <c:pt idx="5">
                  <c:v>0.29521922991319827</c:v>
                </c:pt>
                <c:pt idx="6">
                  <c:v>0.54885430461203755</c:v>
                </c:pt>
                <c:pt idx="7">
                  <c:v>0.72165787269681736</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0.62347760689253739</c:v>
                </c:pt>
                <c:pt idx="1">
                  <c:v>0.20940510366826154</c:v>
                </c:pt>
                <c:pt idx="2">
                  <c:v>0.32285714285714284</c:v>
                </c:pt>
                <c:pt idx="3">
                  <c:v>0.78777701764205899</c:v>
                </c:pt>
                <c:pt idx="4">
                  <c:v>0.40349175557710965</c:v>
                </c:pt>
                <c:pt idx="5">
                  <c:v>0.32434262377301709</c:v>
                </c:pt>
                <c:pt idx="6">
                  <c:v>0.70321490196078429</c:v>
                </c:pt>
                <c:pt idx="7">
                  <c:v>0.76609250827814568</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0.7330171061772246</c:v>
                </c:pt>
                <c:pt idx="1">
                  <c:v>0.25237191650853891</c:v>
                </c:pt>
                <c:pt idx="2">
                  <c:v>0.36808510638297876</c:v>
                </c:pt>
                <c:pt idx="3">
                  <c:v>0.81803430379916586</c:v>
                </c:pt>
                <c:pt idx="4">
                  <c:v>0.41323315559864277</c:v>
                </c:pt>
                <c:pt idx="5">
                  <c:v>0.37241924185663328</c:v>
                </c:pt>
                <c:pt idx="6">
                  <c:v>0.71952427184466006</c:v>
                </c:pt>
                <c:pt idx="7">
                  <c:v>0.80323505323505318</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150000000000000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4.6401822299060582E-3</c:v>
                </c:pt>
                <c:pt idx="1">
                  <c:v>0</c:v>
                </c:pt>
                <c:pt idx="2">
                  <c:v>0</c:v>
                </c:pt>
                <c:pt idx="3">
                  <c:v>0.16415582865116138</c:v>
                </c:pt>
                <c:pt idx="4">
                  <c:v>0</c:v>
                </c:pt>
                <c:pt idx="5">
                  <c:v>0</c:v>
                </c:pt>
                <c:pt idx="6">
                  <c:v>4.9832790773254995E-3</c:v>
                </c:pt>
                <c:pt idx="7">
                  <c:v>2.0853254953189636E-2</c:v>
                </c:pt>
              </c:numCache>
            </c:numRef>
          </c:val>
          <c:extLst>
            <c:ext xmlns:c16="http://schemas.microsoft.com/office/drawing/2014/chart" uri="{C3380CC4-5D6E-409C-BE32-E72D297353CC}">
              <c16:uniqueId val="{00000000-E06F-412C-985F-4470630EC823}"/>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8.8545381309426581E-3</c:v>
                </c:pt>
                <c:pt idx="1">
                  <c:v>0</c:v>
                </c:pt>
                <c:pt idx="2">
                  <c:v>8.4745762711864406E-3</c:v>
                </c:pt>
                <c:pt idx="3">
                  <c:v>0.29860746955660433</c:v>
                </c:pt>
                <c:pt idx="4">
                  <c:v>0</c:v>
                </c:pt>
                <c:pt idx="5">
                  <c:v>0</c:v>
                </c:pt>
                <c:pt idx="6">
                  <c:v>8.2501039257277461E-3</c:v>
                </c:pt>
                <c:pt idx="7">
                  <c:v>2.4959660926333282E-2</c:v>
                </c:pt>
              </c:numCache>
            </c:numRef>
          </c:val>
          <c:extLst>
            <c:ext xmlns:c16="http://schemas.microsoft.com/office/drawing/2014/chart" uri="{C3380CC4-5D6E-409C-BE32-E72D297353CC}">
              <c16:uniqueId val="{00000001-E06F-412C-985F-4470630EC823}"/>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2.0206133772119533E-2</c:v>
                </c:pt>
                <c:pt idx="1">
                  <c:v>0</c:v>
                </c:pt>
                <c:pt idx="2">
                  <c:v>9.0909090909090905E-3</c:v>
                </c:pt>
                <c:pt idx="3">
                  <c:v>0.32130922800102818</c:v>
                </c:pt>
                <c:pt idx="4">
                  <c:v>0</c:v>
                </c:pt>
                <c:pt idx="5">
                  <c:v>0</c:v>
                </c:pt>
                <c:pt idx="6">
                  <c:v>1.2109208308414507E-2</c:v>
                </c:pt>
                <c:pt idx="7">
                  <c:v>3.0782111064010173E-2</c:v>
                </c:pt>
              </c:numCache>
            </c:numRef>
          </c:val>
          <c:extLst>
            <c:ext xmlns:c16="http://schemas.microsoft.com/office/drawing/2014/chart" uri="{C3380CC4-5D6E-409C-BE32-E72D297353CC}">
              <c16:uniqueId val="{00000002-E06F-412C-985F-4470630EC823}"/>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7.9819060257997274E-2</c:v>
                </c:pt>
                <c:pt idx="1">
                  <c:v>0</c:v>
                </c:pt>
                <c:pt idx="2">
                  <c:v>1.3314141777617847E-2</c:v>
                </c:pt>
                <c:pt idx="3">
                  <c:v>0.40185275269135595</c:v>
                </c:pt>
                <c:pt idx="4">
                  <c:v>0</c:v>
                </c:pt>
                <c:pt idx="5">
                  <c:v>4.3964685807552492E-3</c:v>
                </c:pt>
                <c:pt idx="6">
                  <c:v>2.1381457833545687E-2</c:v>
                </c:pt>
                <c:pt idx="7">
                  <c:v>4.515033500837521E-2</c:v>
                </c:pt>
              </c:numCache>
            </c:numRef>
          </c:val>
          <c:extLst>
            <c:ext xmlns:c16="http://schemas.microsoft.com/office/drawing/2014/chart" uri="{C3380CC4-5D6E-409C-BE32-E72D297353CC}">
              <c16:uniqueId val="{00000003-E06F-412C-985F-4470630EC823}"/>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0.14094920508655662</c:v>
                </c:pt>
                <c:pt idx="1">
                  <c:v>4.2105263157894739E-4</c:v>
                </c:pt>
                <c:pt idx="2">
                  <c:v>1.8214285714285714E-2</c:v>
                </c:pt>
                <c:pt idx="3">
                  <c:v>0.42152980768566317</c:v>
                </c:pt>
                <c:pt idx="4">
                  <c:v>0</c:v>
                </c:pt>
                <c:pt idx="5">
                  <c:v>9.2734828401518955E-3</c:v>
                </c:pt>
                <c:pt idx="6">
                  <c:v>3.3292941176470595E-2</c:v>
                </c:pt>
                <c:pt idx="7">
                  <c:v>4.8599751655629138E-2</c:v>
                </c:pt>
              </c:numCache>
            </c:numRef>
          </c:val>
          <c:extLst>
            <c:ext xmlns:c16="http://schemas.microsoft.com/office/drawing/2014/chart" uri="{C3380CC4-5D6E-409C-BE32-E72D297353CC}">
              <c16:uniqueId val="{00000004-E06F-412C-985F-4470630EC823}"/>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F-412C-985F-4470630EC823}"/>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6F-412C-985F-4470630EC823}"/>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6F-412C-985F-4470630EC823}"/>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F-412C-985F-4470630EC823}"/>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F-412C-985F-4470630EC823}"/>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F-412C-985F-4470630EC823}"/>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F-412C-985F-4470630EC823}"/>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F-412C-985F-4470630EC82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0.2374253619869662</c:v>
                </c:pt>
                <c:pt idx="1">
                  <c:v>9.4876660341555979E-4</c:v>
                </c:pt>
                <c:pt idx="2">
                  <c:v>2.4113475177304965E-2</c:v>
                </c:pt>
                <c:pt idx="3">
                  <c:v>0.44924834716839435</c:v>
                </c:pt>
                <c:pt idx="4">
                  <c:v>2.3024721279689773E-2</c:v>
                </c:pt>
                <c:pt idx="5">
                  <c:v>1.4465021815015133E-2</c:v>
                </c:pt>
                <c:pt idx="6">
                  <c:v>4.9482330097087378E-2</c:v>
                </c:pt>
                <c:pt idx="7">
                  <c:v>5.8763308763308764E-2</c:v>
                </c:pt>
              </c:numCache>
            </c:numRef>
          </c:val>
          <c:extLst>
            <c:ext xmlns:c16="http://schemas.microsoft.com/office/drawing/2014/chart" uri="{C3380CC4-5D6E-409C-BE32-E72D297353CC}">
              <c16:uniqueId val="{0000000D-E06F-412C-985F-4470630EC823}"/>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 %</c:formatCode>
                <c:ptCount val="8"/>
                <c:pt idx="0">
                  <c:v>0.28102526401775768</c:v>
                </c:pt>
                <c:pt idx="1">
                  <c:v>0.38386236693069692</c:v>
                </c:pt>
                <c:pt idx="2">
                  <c:v>0.45789473684210524</c:v>
                </c:pt>
                <c:pt idx="3">
                  <c:v>0.42222222222222222</c:v>
                </c:pt>
                <c:pt idx="4">
                  <c:v>0.64638783269961975</c:v>
                </c:pt>
                <c:pt idx="5">
                  <c:v>0.70856284426639959</c:v>
                </c:pt>
                <c:pt idx="6">
                  <c:v>0.43087735764881946</c:v>
                </c:pt>
                <c:pt idx="7">
                  <c:v>0.6179513709260217</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 %</c:formatCode>
                <c:ptCount val="8"/>
                <c:pt idx="0">
                  <c:v>0.31280573201557244</c:v>
                </c:pt>
                <c:pt idx="1">
                  <c:v>0.41204819277108434</c:v>
                </c:pt>
                <c:pt idx="2">
                  <c:v>0.51122625215889461</c:v>
                </c:pt>
                <c:pt idx="3">
                  <c:v>0.52173913043478259</c:v>
                </c:pt>
                <c:pt idx="4">
                  <c:v>0.67680608365019013</c:v>
                </c:pt>
                <c:pt idx="5">
                  <c:v>0.73551413718777736</c:v>
                </c:pt>
                <c:pt idx="6">
                  <c:v>0.48135862355418446</c:v>
                </c:pt>
                <c:pt idx="7">
                  <c:v>0.66935078007045801</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 %</c:formatCode>
                <c:ptCount val="8"/>
                <c:pt idx="0">
                  <c:v>0.35050503842512337</c:v>
                </c:pt>
                <c:pt idx="1">
                  <c:v>0.42675379303468286</c:v>
                </c:pt>
                <c:pt idx="2">
                  <c:v>0.54368391764051194</c:v>
                </c:pt>
                <c:pt idx="3">
                  <c:v>0.62589928057553956</c:v>
                </c:pt>
                <c:pt idx="4">
                  <c:v>0.69351669941060901</c:v>
                </c:pt>
                <c:pt idx="5">
                  <c:v>0.75615511133603242</c:v>
                </c:pt>
                <c:pt idx="6">
                  <c:v>0.53787068354890077</c:v>
                </c:pt>
                <c:pt idx="7">
                  <c:v>0.71187466341481531</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 %</c:formatCode>
                <c:ptCount val="8"/>
                <c:pt idx="0">
                  <c:v>0.39900443272199709</c:v>
                </c:pt>
                <c:pt idx="1">
                  <c:v>0.45266206896551719</c:v>
                </c:pt>
                <c:pt idx="2">
                  <c:v>0.5731310942578548</c:v>
                </c:pt>
                <c:pt idx="3">
                  <c:v>0.68309859154929575</c:v>
                </c:pt>
                <c:pt idx="4">
                  <c:v>0.70061099796334014</c:v>
                </c:pt>
                <c:pt idx="5">
                  <c:v>0.765715712826331</c:v>
                </c:pt>
                <c:pt idx="6">
                  <c:v>0.60021508836051063</c:v>
                </c:pt>
                <c:pt idx="7">
                  <c:v>0.7503652286094229</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 %</c:formatCode>
                <c:ptCount val="8"/>
                <c:pt idx="0">
                  <c:v>0.44229780416029685</c:v>
                </c:pt>
                <c:pt idx="1">
                  <c:v>0.44928617650716568</c:v>
                </c:pt>
                <c:pt idx="2">
                  <c:v>0.59978540772532185</c:v>
                </c:pt>
                <c:pt idx="3">
                  <c:v>0.74825174825174823</c:v>
                </c:pt>
                <c:pt idx="4">
                  <c:v>0.72653061224489801</c:v>
                </c:pt>
                <c:pt idx="5">
                  <c:v>0.77878863409770682</c:v>
                </c:pt>
                <c:pt idx="6">
                  <c:v>0.65736148878454026</c:v>
                </c:pt>
                <c:pt idx="7">
                  <c:v>0.78041901123842761</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c:formatCode>
                <c:ptCount val="8"/>
                <c:pt idx="0">
                  <c:v>0.49459654968324601</c:v>
                </c:pt>
                <c:pt idx="1">
                  <c:v>0.47526878238997272</c:v>
                </c:pt>
                <c:pt idx="2">
                  <c:v>0.62879581151832464</c:v>
                </c:pt>
                <c:pt idx="3">
                  <c:v>0.823943661971831</c:v>
                </c:pt>
                <c:pt idx="4">
                  <c:v>0.754601226993865</c:v>
                </c:pt>
                <c:pt idx="5">
                  <c:v>0.79139891250617889</c:v>
                </c:pt>
                <c:pt idx="6">
                  <c:v>0.70397357723577236</c:v>
                </c:pt>
                <c:pt idx="7">
                  <c:v>0.8121624794552712</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57781247017382E-2"/>
          <c:y val="3.3444781774045175E-2"/>
          <c:w val="0.85900805823678228"/>
          <c:h val="0.78442565306588818"/>
        </c:manualLayout>
      </c:layout>
      <c:barChart>
        <c:barDir val="col"/>
        <c:grouping val="stacked"/>
        <c:varyColors val="0"/>
        <c:ser>
          <c:idx val="0"/>
          <c:order val="0"/>
          <c:tx>
            <c:strRef>
              <c:f>'Ark1'!$C$1</c:f>
              <c:strCache>
                <c:ptCount val="1"/>
                <c:pt idx="0">
                  <c:v>Cable TV</c:v>
                </c:pt>
              </c:strCache>
            </c:strRef>
          </c:tx>
          <c:spPr>
            <a:solidFill>
              <a:srgbClr val="FFC000"/>
            </a:solidFill>
            <a:ln>
              <a:solidFill>
                <a:srgbClr val="FFC000"/>
              </a:solidFill>
            </a:ln>
            <a:effectLst/>
          </c:spPr>
          <c:invertIfNegative val="0"/>
          <c:cat>
            <c:multiLvlStrRef>
              <c:f>'Ark1'!$A$2:$B$66</c:f>
              <c:multiLvlStrCache>
                <c:ptCount val="65"/>
                <c:lvl>
                  <c:pt idx="1">
                    <c:v>2017</c:v>
                  </c:pt>
                  <c:pt idx="2">
                    <c:v>2018</c:v>
                  </c:pt>
                  <c:pt idx="3">
                    <c:v>2019</c:v>
                  </c:pt>
                  <c:pt idx="4">
                    <c:v>2020</c:v>
                  </c:pt>
                  <c:pt idx="5">
                    <c:v>2021</c:v>
                  </c:pt>
                  <c:pt idx="6">
                    <c:v>2022</c:v>
                  </c:pt>
                  <c:pt idx="9">
                    <c:v>2017</c:v>
                  </c:pt>
                  <c:pt idx="10">
                    <c:v>2018</c:v>
                  </c:pt>
                  <c:pt idx="11">
                    <c:v>2019</c:v>
                  </c:pt>
                  <c:pt idx="12">
                    <c:v>2020</c:v>
                  </c:pt>
                  <c:pt idx="13">
                    <c:v>2021</c:v>
                  </c:pt>
                  <c:pt idx="14">
                    <c:v>2022</c:v>
                  </c:pt>
                  <c:pt idx="17">
                    <c:v>2017</c:v>
                  </c:pt>
                  <c:pt idx="18">
                    <c:v>2018</c:v>
                  </c:pt>
                  <c:pt idx="19">
                    <c:v>2019</c:v>
                  </c:pt>
                  <c:pt idx="20">
                    <c:v>2020</c:v>
                  </c:pt>
                  <c:pt idx="21">
                    <c:v>2021</c:v>
                  </c:pt>
                  <c:pt idx="22">
                    <c:v>2022</c:v>
                  </c:pt>
                  <c:pt idx="25">
                    <c:v>2017</c:v>
                  </c:pt>
                  <c:pt idx="26">
                    <c:v>2018</c:v>
                  </c:pt>
                  <c:pt idx="27">
                    <c:v>2019</c:v>
                  </c:pt>
                  <c:pt idx="28">
                    <c:v>2020</c:v>
                  </c:pt>
                  <c:pt idx="29">
                    <c:v>2021</c:v>
                  </c:pt>
                  <c:pt idx="30">
                    <c:v>2022</c:v>
                  </c:pt>
                  <c:pt idx="33">
                    <c:v>2017</c:v>
                  </c:pt>
                  <c:pt idx="34">
                    <c:v>2018</c:v>
                  </c:pt>
                  <c:pt idx="35">
                    <c:v>2019</c:v>
                  </c:pt>
                  <c:pt idx="36">
                    <c:v>2020</c:v>
                  </c:pt>
                  <c:pt idx="37">
                    <c:v>2021</c:v>
                  </c:pt>
                  <c:pt idx="38">
                    <c:v>2022</c:v>
                  </c:pt>
                  <c:pt idx="41">
                    <c:v>2017</c:v>
                  </c:pt>
                  <c:pt idx="42">
                    <c:v>2018</c:v>
                  </c:pt>
                  <c:pt idx="43">
                    <c:v>2019</c:v>
                  </c:pt>
                  <c:pt idx="44">
                    <c:v>2020</c:v>
                  </c:pt>
                  <c:pt idx="45">
                    <c:v>2021</c:v>
                  </c:pt>
                  <c:pt idx="46">
                    <c:v>2022</c:v>
                  </c:pt>
                  <c:pt idx="49">
                    <c:v>2017</c:v>
                  </c:pt>
                  <c:pt idx="50">
                    <c:v>2018</c:v>
                  </c:pt>
                  <c:pt idx="51">
                    <c:v>2019</c:v>
                  </c:pt>
                  <c:pt idx="52">
                    <c:v>2020</c:v>
                  </c:pt>
                  <c:pt idx="53">
                    <c:v>2021</c:v>
                  </c:pt>
                  <c:pt idx="54">
                    <c:v>2022</c:v>
                  </c:pt>
                  <c:pt idx="57">
                    <c:v>2017</c:v>
                  </c:pt>
                  <c:pt idx="58">
                    <c:v>2018</c:v>
                  </c:pt>
                  <c:pt idx="59">
                    <c:v>2019</c:v>
                  </c:pt>
                  <c:pt idx="60">
                    <c:v>2020</c:v>
                  </c:pt>
                  <c:pt idx="61">
                    <c:v>2021</c:v>
                  </c:pt>
                  <c:pt idx="62">
                    <c:v>2022</c:v>
                  </c:pt>
                  <c:pt idx="64">
                    <c:v>2014</c:v>
                  </c:pt>
                </c:lvl>
                <c:lvl>
                  <c:pt idx="0">
                    <c:v>Denmark</c:v>
                  </c:pt>
                  <c:pt idx="8">
                    <c:v>Estonia</c:v>
                  </c:pt>
                  <c:pt idx="16">
                    <c:v>Finland</c:v>
                  </c:pt>
                  <c:pt idx="24">
                    <c:v>Iceland</c:v>
                  </c:pt>
                  <c:pt idx="32">
                    <c:v>Latvia</c:v>
                  </c:pt>
                  <c:pt idx="40">
                    <c:v>Lithuania</c:v>
                  </c:pt>
                  <c:pt idx="48">
                    <c:v>Norway</c:v>
                  </c:pt>
                  <c:pt idx="56">
                    <c:v>Sweden</c:v>
                  </c:pt>
                  <c:pt idx="64">
                    <c:v>slutt</c:v>
                  </c:pt>
                </c:lvl>
              </c:multiLvlStrCache>
            </c:multiLvlStrRef>
          </c:cat>
          <c:val>
            <c:numRef>
              <c:f>'Ark1'!$C$2:$C$65</c:f>
              <c:numCache>
                <c:formatCode>0.00</c:formatCode>
                <c:ptCount val="64"/>
                <c:pt idx="1">
                  <c:v>0.13712020207778705</c:v>
                </c:pt>
                <c:pt idx="2">
                  <c:v>0.14337726256316438</c:v>
                </c:pt>
                <c:pt idx="3">
                  <c:v>0.14567259569383129</c:v>
                </c:pt>
                <c:pt idx="4">
                  <c:v>0.15178376194019053</c:v>
                </c:pt>
                <c:pt idx="5">
                  <c:v>0.15395895756530259</c:v>
                </c:pt>
                <c:pt idx="6" formatCode="#,##0.00">
                  <c:v>0.15101251480366121</c:v>
                </c:pt>
                <c:pt idx="9">
                  <c:v>7.3591884180492451E-2</c:v>
                </c:pt>
                <c:pt idx="10">
                  <c:v>7.3972313219909117E-2</c:v>
                </c:pt>
                <c:pt idx="11">
                  <c:v>7.1385788757660038E-2</c:v>
                </c:pt>
                <c:pt idx="12">
                  <c:v>6.9918981585903886E-2</c:v>
                </c:pt>
                <c:pt idx="13">
                  <c:v>6.6414826294717802E-2</c:v>
                </c:pt>
                <c:pt idx="14" formatCode="#,##0.00">
                  <c:v>6.0762846625335688E-2</c:v>
                </c:pt>
                <c:pt idx="17">
                  <c:v>7.4484601894301103E-2</c:v>
                </c:pt>
                <c:pt idx="18">
                  <c:v>7.8652839956512594E-2</c:v>
                </c:pt>
                <c:pt idx="19">
                  <c:v>8.2891546727304186E-2</c:v>
                </c:pt>
                <c:pt idx="20">
                  <c:v>8.8185445317524522E-2</c:v>
                </c:pt>
                <c:pt idx="21">
                  <c:v>9.0298889323661327E-2</c:v>
                </c:pt>
                <c:pt idx="22" formatCode="#,##0.00">
                  <c:v>9.5229214022986897E-2</c:v>
                </c:pt>
                <c:pt idx="25">
                  <c:v>2.801191066441451E-3</c:v>
                </c:pt>
                <c:pt idx="26">
                  <c:v>2.801191066441451E-3</c:v>
                </c:pt>
                <c:pt idx="27">
                  <c:v>2.7462417681403E-3</c:v>
                </c:pt>
                <c:pt idx="28">
                  <c:v>2.7115555651966421E-3</c:v>
                </c:pt>
                <c:pt idx="29">
                  <c:v>2.6578214369245819E-3</c:v>
                </c:pt>
                <c:pt idx="30" formatCode="#,##0.00">
                  <c:v>2.8368209037595612E-4</c:v>
                </c:pt>
                <c:pt idx="33">
                  <c:v>9.8959982666377774E-3</c:v>
                </c:pt>
                <c:pt idx="34">
                  <c:v>9.3751562526042092E-3</c:v>
                </c:pt>
                <c:pt idx="35">
                  <c:v>8.9113711717142587E-3</c:v>
                </c:pt>
                <c:pt idx="36">
                  <c:v>8.4511967158649552E-3</c:v>
                </c:pt>
                <c:pt idx="37">
                  <c:v>7.4636533410244506E-3</c:v>
                </c:pt>
                <c:pt idx="38">
                  <c:v>6.9038474610835432E-3</c:v>
                </c:pt>
                <c:pt idx="41">
                  <c:v>8.9471559496439746E-3</c:v>
                </c:pt>
                <c:pt idx="42">
                  <c:v>8.0882289784781538E-3</c:v>
                </c:pt>
                <c:pt idx="43">
                  <c:v>7.3798624954815343E-3</c:v>
                </c:pt>
                <c:pt idx="44">
                  <c:v>7.1031019286899788E-3</c:v>
                </c:pt>
                <c:pt idx="45">
                  <c:v>6.6999334995962228E-3</c:v>
                </c:pt>
                <c:pt idx="46" formatCode="#,##0.00">
                  <c:v>6.0839118294322867E-3</c:v>
                </c:pt>
                <c:pt idx="49">
                  <c:v>0.11702668737655335</c:v>
                </c:pt>
                <c:pt idx="50">
                  <c:v>0.11388116689050662</c:v>
                </c:pt>
                <c:pt idx="51">
                  <c:v>0.11141836730891762</c:v>
                </c:pt>
                <c:pt idx="52">
                  <c:v>0.10693888695060569</c:v>
                </c:pt>
                <c:pt idx="53">
                  <c:v>9.9715590191824563E-2</c:v>
                </c:pt>
                <c:pt idx="54" formatCode="#,##0.00">
                  <c:v>9.2086850166383849E-2</c:v>
                </c:pt>
                <c:pt idx="57">
                  <c:v>6.6763211026975564E-2</c:v>
                </c:pt>
                <c:pt idx="58">
                  <c:v>6.5981211483467805E-2</c:v>
                </c:pt>
                <c:pt idx="59">
                  <c:v>6.4535340821068932E-2</c:v>
                </c:pt>
                <c:pt idx="60">
                  <c:v>6.4840350708160716E-2</c:v>
                </c:pt>
                <c:pt idx="61">
                  <c:v>6.594766551856103E-2</c:v>
                </c:pt>
                <c:pt idx="62" formatCode="#,##0.00">
                  <c:v>6.4056263067857819E-2</c:v>
                </c:pt>
              </c:numCache>
            </c:numRef>
          </c:val>
          <c:extLst>
            <c:ext xmlns:c16="http://schemas.microsoft.com/office/drawing/2014/chart" uri="{C3380CC4-5D6E-409C-BE32-E72D297353CC}">
              <c16:uniqueId val="{00000000-83E9-40EC-B6EA-20474E867FB2}"/>
            </c:ext>
          </c:extLst>
        </c:ser>
        <c:ser>
          <c:idx val="1"/>
          <c:order val="1"/>
          <c:tx>
            <c:strRef>
              <c:f>'Ark1'!$D$1</c:f>
              <c:strCache>
                <c:ptCount val="1"/>
                <c:pt idx="0">
                  <c:v>Fiber</c:v>
                </c:pt>
              </c:strCache>
            </c:strRef>
          </c:tx>
          <c:spPr>
            <a:solidFill>
              <a:srgbClr val="305FA6"/>
            </a:solidFill>
            <a:ln>
              <a:noFill/>
            </a:ln>
            <a:effectLst/>
          </c:spPr>
          <c:invertIfNegative val="0"/>
          <c:cat>
            <c:multiLvlStrRef>
              <c:f>'Ark1'!$A$2:$B$66</c:f>
              <c:multiLvlStrCache>
                <c:ptCount val="65"/>
                <c:lvl>
                  <c:pt idx="1">
                    <c:v>2017</c:v>
                  </c:pt>
                  <c:pt idx="2">
                    <c:v>2018</c:v>
                  </c:pt>
                  <c:pt idx="3">
                    <c:v>2019</c:v>
                  </c:pt>
                  <c:pt idx="4">
                    <c:v>2020</c:v>
                  </c:pt>
                  <c:pt idx="5">
                    <c:v>2021</c:v>
                  </c:pt>
                  <c:pt idx="6">
                    <c:v>2022</c:v>
                  </c:pt>
                  <c:pt idx="9">
                    <c:v>2017</c:v>
                  </c:pt>
                  <c:pt idx="10">
                    <c:v>2018</c:v>
                  </c:pt>
                  <c:pt idx="11">
                    <c:v>2019</c:v>
                  </c:pt>
                  <c:pt idx="12">
                    <c:v>2020</c:v>
                  </c:pt>
                  <c:pt idx="13">
                    <c:v>2021</c:v>
                  </c:pt>
                  <c:pt idx="14">
                    <c:v>2022</c:v>
                  </c:pt>
                  <c:pt idx="17">
                    <c:v>2017</c:v>
                  </c:pt>
                  <c:pt idx="18">
                    <c:v>2018</c:v>
                  </c:pt>
                  <c:pt idx="19">
                    <c:v>2019</c:v>
                  </c:pt>
                  <c:pt idx="20">
                    <c:v>2020</c:v>
                  </c:pt>
                  <c:pt idx="21">
                    <c:v>2021</c:v>
                  </c:pt>
                  <c:pt idx="22">
                    <c:v>2022</c:v>
                  </c:pt>
                  <c:pt idx="25">
                    <c:v>2017</c:v>
                  </c:pt>
                  <c:pt idx="26">
                    <c:v>2018</c:v>
                  </c:pt>
                  <c:pt idx="27">
                    <c:v>2019</c:v>
                  </c:pt>
                  <c:pt idx="28">
                    <c:v>2020</c:v>
                  </c:pt>
                  <c:pt idx="29">
                    <c:v>2021</c:v>
                  </c:pt>
                  <c:pt idx="30">
                    <c:v>2022</c:v>
                  </c:pt>
                  <c:pt idx="33">
                    <c:v>2017</c:v>
                  </c:pt>
                  <c:pt idx="34">
                    <c:v>2018</c:v>
                  </c:pt>
                  <c:pt idx="35">
                    <c:v>2019</c:v>
                  </c:pt>
                  <c:pt idx="36">
                    <c:v>2020</c:v>
                  </c:pt>
                  <c:pt idx="37">
                    <c:v>2021</c:v>
                  </c:pt>
                  <c:pt idx="38">
                    <c:v>2022</c:v>
                  </c:pt>
                  <c:pt idx="41">
                    <c:v>2017</c:v>
                  </c:pt>
                  <c:pt idx="42">
                    <c:v>2018</c:v>
                  </c:pt>
                  <c:pt idx="43">
                    <c:v>2019</c:v>
                  </c:pt>
                  <c:pt idx="44">
                    <c:v>2020</c:v>
                  </c:pt>
                  <c:pt idx="45">
                    <c:v>2021</c:v>
                  </c:pt>
                  <c:pt idx="46">
                    <c:v>2022</c:v>
                  </c:pt>
                  <c:pt idx="49">
                    <c:v>2017</c:v>
                  </c:pt>
                  <c:pt idx="50">
                    <c:v>2018</c:v>
                  </c:pt>
                  <c:pt idx="51">
                    <c:v>2019</c:v>
                  </c:pt>
                  <c:pt idx="52">
                    <c:v>2020</c:v>
                  </c:pt>
                  <c:pt idx="53">
                    <c:v>2021</c:v>
                  </c:pt>
                  <c:pt idx="54">
                    <c:v>2022</c:v>
                  </c:pt>
                  <c:pt idx="57">
                    <c:v>2017</c:v>
                  </c:pt>
                  <c:pt idx="58">
                    <c:v>2018</c:v>
                  </c:pt>
                  <c:pt idx="59">
                    <c:v>2019</c:v>
                  </c:pt>
                  <c:pt idx="60">
                    <c:v>2020</c:v>
                  </c:pt>
                  <c:pt idx="61">
                    <c:v>2021</c:v>
                  </c:pt>
                  <c:pt idx="62">
                    <c:v>2022</c:v>
                  </c:pt>
                  <c:pt idx="64">
                    <c:v>2014</c:v>
                  </c:pt>
                </c:lvl>
                <c:lvl>
                  <c:pt idx="0">
                    <c:v>Denmark</c:v>
                  </c:pt>
                  <c:pt idx="8">
                    <c:v>Estonia</c:v>
                  </c:pt>
                  <c:pt idx="16">
                    <c:v>Finland</c:v>
                  </c:pt>
                  <c:pt idx="24">
                    <c:v>Iceland</c:v>
                  </c:pt>
                  <c:pt idx="32">
                    <c:v>Latvia</c:v>
                  </c:pt>
                  <c:pt idx="40">
                    <c:v>Lithuania</c:v>
                  </c:pt>
                  <c:pt idx="48">
                    <c:v>Norway</c:v>
                  </c:pt>
                  <c:pt idx="56">
                    <c:v>Sweden</c:v>
                  </c:pt>
                  <c:pt idx="64">
                    <c:v>slutt</c:v>
                  </c:pt>
                </c:lvl>
              </c:multiLvlStrCache>
            </c:multiLvlStrRef>
          </c:cat>
          <c:val>
            <c:numRef>
              <c:f>'Ark1'!$D$2:$D$65</c:f>
              <c:numCache>
                <c:formatCode>0.00</c:formatCode>
                <c:ptCount val="64"/>
                <c:pt idx="1">
                  <c:v>0.1220788453588275</c:v>
                </c:pt>
                <c:pt idx="2">
                  <c:v>0.1366021245656063</c:v>
                </c:pt>
                <c:pt idx="3">
                  <c:v>0.15274226353536974</c:v>
                </c:pt>
                <c:pt idx="4">
                  <c:v>0.1769736363332817</c:v>
                </c:pt>
                <c:pt idx="5">
                  <c:v>0.19761771799167516</c:v>
                </c:pt>
                <c:pt idx="6" formatCode="#,##0.00">
                  <c:v>0.22058491865529323</c:v>
                </c:pt>
                <c:pt idx="9">
                  <c:v>0.11993600048645711</c:v>
                </c:pt>
                <c:pt idx="10">
                  <c:v>0.12907413837351489</c:v>
                </c:pt>
                <c:pt idx="11">
                  <c:v>0.1384810560913064</c:v>
                </c:pt>
                <c:pt idx="12">
                  <c:v>0.14804355867519553</c:v>
                </c:pt>
                <c:pt idx="13">
                  <c:v>0.16004628336471952</c:v>
                </c:pt>
                <c:pt idx="14" formatCode="#,##0.00">
                  <c:v>0.17195091237616078</c:v>
                </c:pt>
                <c:pt idx="17">
                  <c:v>0.14210567580595515</c:v>
                </c:pt>
                <c:pt idx="18">
                  <c:v>0.16093023474973081</c:v>
                </c:pt>
                <c:pt idx="19">
                  <c:v>0.17682323395758992</c:v>
                </c:pt>
                <c:pt idx="20">
                  <c:v>0.19118893677446916</c:v>
                </c:pt>
                <c:pt idx="21">
                  <c:v>0.20150530591587495</c:v>
                </c:pt>
                <c:pt idx="22" formatCode="#,##0.00">
                  <c:v>0.21579299253133447</c:v>
                </c:pt>
                <c:pt idx="25">
                  <c:v>0.16358157554885924</c:v>
                </c:pt>
                <c:pt idx="26">
                  <c:v>0.20168575678378445</c:v>
                </c:pt>
                <c:pt idx="27">
                  <c:v>0.23892303382820609</c:v>
                </c:pt>
                <c:pt idx="28">
                  <c:v>0.26302088982407429</c:v>
                </c:pt>
                <c:pt idx="29">
                  <c:v>0.28438689375093024</c:v>
                </c:pt>
                <c:pt idx="30" formatCode="#,##0.00">
                  <c:v>0.30173458703624428</c:v>
                </c:pt>
                <c:pt idx="33">
                  <c:v>0.17576700326047792</c:v>
                </c:pt>
                <c:pt idx="34">
                  <c:v>0.18541975699594992</c:v>
                </c:pt>
                <c:pt idx="35">
                  <c:v>0.18504200138912549</c:v>
                </c:pt>
                <c:pt idx="36">
                  <c:v>0.18170072939109658</c:v>
                </c:pt>
                <c:pt idx="37">
                  <c:v>0.18979004210033604</c:v>
                </c:pt>
                <c:pt idx="38">
                  <c:v>0.19596305485690979</c:v>
                </c:pt>
                <c:pt idx="41">
                  <c:v>0.20150229573772804</c:v>
                </c:pt>
                <c:pt idx="42">
                  <c:v>0.2076098066555388</c:v>
                </c:pt>
                <c:pt idx="43">
                  <c:v>0.21390327441134679</c:v>
                </c:pt>
                <c:pt idx="44">
                  <c:v>0.21824135809534712</c:v>
                </c:pt>
                <c:pt idx="45">
                  <c:v>0.22270151297328081</c:v>
                </c:pt>
                <c:pt idx="46" formatCode="#,##0.00">
                  <c:v>0.22391592733151933</c:v>
                </c:pt>
                <c:pt idx="49">
                  <c:v>0.18240165198848057</c:v>
                </c:pt>
                <c:pt idx="50">
                  <c:v>0.20641070588032157</c:v>
                </c:pt>
                <c:pt idx="51">
                  <c:v>0.23399185480235041</c:v>
                </c:pt>
                <c:pt idx="52">
                  <c:v>0.26573380527283519</c:v>
                </c:pt>
                <c:pt idx="53">
                  <c:v>0.29426664479371534</c:v>
                </c:pt>
                <c:pt idx="54" formatCode="#,##0.00">
                  <c:v>0.31803465044699591</c:v>
                </c:pt>
                <c:pt idx="57">
                  <c:v>0.23606719367588933</c:v>
                </c:pt>
                <c:pt idx="58">
                  <c:v>0.26001484821633231</c:v>
                </c:pt>
                <c:pt idx="59">
                  <c:v>0.2783758714175058</c:v>
                </c:pt>
                <c:pt idx="60">
                  <c:v>0.30216851334425282</c:v>
                </c:pt>
                <c:pt idx="61">
                  <c:v>0.31759156142365097</c:v>
                </c:pt>
                <c:pt idx="62" formatCode="#,##0.00">
                  <c:v>0.32873978331115755</c:v>
                </c:pt>
              </c:numCache>
            </c:numRef>
          </c:val>
          <c:extLst>
            <c:ext xmlns:c16="http://schemas.microsoft.com/office/drawing/2014/chart" uri="{C3380CC4-5D6E-409C-BE32-E72D297353CC}">
              <c16:uniqueId val="{00000001-83E9-40EC-B6EA-20474E867FB2}"/>
            </c:ext>
          </c:extLst>
        </c:ser>
        <c:ser>
          <c:idx val="2"/>
          <c:order val="2"/>
          <c:tx>
            <c:strRef>
              <c:f>'Ark1'!$E$1</c:f>
              <c:strCache>
                <c:ptCount val="1"/>
              </c:strCache>
            </c:strRef>
          </c:tx>
          <c:spPr>
            <a:no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EEE-4BDF-B1AC-3ED5D92DED10}"/>
                </c:ext>
              </c:extLst>
            </c:dLbl>
            <c:dLbl>
              <c:idx val="2"/>
              <c:delete val="1"/>
              <c:extLst>
                <c:ext xmlns:c15="http://schemas.microsoft.com/office/drawing/2012/chart" uri="{CE6537A1-D6FC-4f65-9D91-7224C49458BB}"/>
                <c:ext xmlns:c16="http://schemas.microsoft.com/office/drawing/2014/chart" uri="{C3380CC4-5D6E-409C-BE32-E72D297353CC}">
                  <c16:uniqueId val="{00000004-EEEE-4BDF-B1AC-3ED5D92DED10}"/>
                </c:ext>
              </c:extLst>
            </c:dLbl>
            <c:dLbl>
              <c:idx val="3"/>
              <c:delete val="1"/>
              <c:extLst>
                <c:ext xmlns:c15="http://schemas.microsoft.com/office/drawing/2012/chart" uri="{CE6537A1-D6FC-4f65-9D91-7224C49458BB}"/>
                <c:ext xmlns:c16="http://schemas.microsoft.com/office/drawing/2014/chart" uri="{C3380CC4-5D6E-409C-BE32-E72D297353CC}">
                  <c16:uniqueId val="{00000005-EEEE-4BDF-B1AC-3ED5D92DED10}"/>
                </c:ext>
              </c:extLst>
            </c:dLbl>
            <c:dLbl>
              <c:idx val="4"/>
              <c:delete val="1"/>
              <c:extLst>
                <c:ext xmlns:c15="http://schemas.microsoft.com/office/drawing/2012/chart" uri="{CE6537A1-D6FC-4f65-9D91-7224C49458BB}"/>
                <c:ext xmlns:c16="http://schemas.microsoft.com/office/drawing/2014/chart" uri="{C3380CC4-5D6E-409C-BE32-E72D297353CC}">
                  <c16:uniqueId val="{00000006-83E9-40EC-B6EA-20474E867FB2}"/>
                </c:ext>
              </c:extLst>
            </c:dLbl>
            <c:dLbl>
              <c:idx val="5"/>
              <c:delete val="1"/>
              <c:extLst>
                <c:ext xmlns:c15="http://schemas.microsoft.com/office/drawing/2012/chart" uri="{CE6537A1-D6FC-4f65-9D91-7224C49458BB}"/>
                <c:ext xmlns:c16="http://schemas.microsoft.com/office/drawing/2014/chart" uri="{C3380CC4-5D6E-409C-BE32-E72D297353CC}">
                  <c16:uniqueId val="{00000000-AC33-4DCE-AC92-DDE062F095AE}"/>
                </c:ext>
              </c:extLst>
            </c:dLbl>
            <c:dLbl>
              <c:idx val="9"/>
              <c:delete val="1"/>
              <c:extLst>
                <c:ext xmlns:c15="http://schemas.microsoft.com/office/drawing/2012/chart" uri="{CE6537A1-D6FC-4f65-9D91-7224C49458BB}"/>
                <c:ext xmlns:c16="http://schemas.microsoft.com/office/drawing/2014/chart" uri="{C3380CC4-5D6E-409C-BE32-E72D297353CC}">
                  <c16:uniqueId val="{00000007-EEEE-4BDF-B1AC-3ED5D92DED10}"/>
                </c:ext>
              </c:extLst>
            </c:dLbl>
            <c:dLbl>
              <c:idx val="10"/>
              <c:delete val="1"/>
              <c:extLst>
                <c:ext xmlns:c15="http://schemas.microsoft.com/office/drawing/2012/chart" uri="{CE6537A1-D6FC-4f65-9D91-7224C49458BB}"/>
                <c:ext xmlns:c16="http://schemas.microsoft.com/office/drawing/2014/chart" uri="{C3380CC4-5D6E-409C-BE32-E72D297353CC}">
                  <c16:uniqueId val="{00000007-83E9-40EC-B6EA-20474E867FB2}"/>
                </c:ext>
              </c:extLst>
            </c:dLbl>
            <c:dLbl>
              <c:idx val="11"/>
              <c:delete val="1"/>
              <c:extLst>
                <c:ext xmlns:c15="http://schemas.microsoft.com/office/drawing/2012/chart" uri="{CE6537A1-D6FC-4f65-9D91-7224C49458BB}"/>
                <c:ext xmlns:c16="http://schemas.microsoft.com/office/drawing/2014/chart" uri="{C3380CC4-5D6E-409C-BE32-E72D297353CC}">
                  <c16:uniqueId val="{00000008-EEEE-4BDF-B1AC-3ED5D92DED10}"/>
                </c:ext>
              </c:extLst>
            </c:dLbl>
            <c:dLbl>
              <c:idx val="12"/>
              <c:delete val="1"/>
              <c:extLst>
                <c:ext xmlns:c15="http://schemas.microsoft.com/office/drawing/2012/chart" uri="{CE6537A1-D6FC-4f65-9D91-7224C49458BB}"/>
                <c:ext xmlns:c16="http://schemas.microsoft.com/office/drawing/2014/chart" uri="{C3380CC4-5D6E-409C-BE32-E72D297353CC}">
                  <c16:uniqueId val="{00000000-C6F6-462C-8605-AD6A1C20EC04}"/>
                </c:ext>
              </c:extLst>
            </c:dLbl>
            <c:dLbl>
              <c:idx val="13"/>
              <c:delete val="1"/>
              <c:extLst>
                <c:ext xmlns:c15="http://schemas.microsoft.com/office/drawing/2012/chart" uri="{CE6537A1-D6FC-4f65-9D91-7224C49458BB}"/>
                <c:ext xmlns:c16="http://schemas.microsoft.com/office/drawing/2014/chart" uri="{C3380CC4-5D6E-409C-BE32-E72D297353CC}">
                  <c16:uniqueId val="{00000001-AC33-4DCE-AC92-DDE062F095AE}"/>
                </c:ext>
              </c:extLst>
            </c:dLbl>
            <c:dLbl>
              <c:idx val="17"/>
              <c:delete val="1"/>
              <c:extLst>
                <c:ext xmlns:c15="http://schemas.microsoft.com/office/drawing/2012/chart" uri="{CE6537A1-D6FC-4f65-9D91-7224C49458BB}"/>
                <c:ext xmlns:c16="http://schemas.microsoft.com/office/drawing/2014/chart" uri="{C3380CC4-5D6E-409C-BE32-E72D297353CC}">
                  <c16:uniqueId val="{0000000A-EEEE-4BDF-B1AC-3ED5D92DED10}"/>
                </c:ext>
              </c:extLst>
            </c:dLbl>
            <c:dLbl>
              <c:idx val="18"/>
              <c:delete val="1"/>
              <c:extLst>
                <c:ext xmlns:c15="http://schemas.microsoft.com/office/drawing/2012/chart" uri="{CE6537A1-D6FC-4f65-9D91-7224C49458BB}"/>
                <c:ext xmlns:c16="http://schemas.microsoft.com/office/drawing/2014/chart" uri="{C3380CC4-5D6E-409C-BE32-E72D297353CC}">
                  <c16:uniqueId val="{0000000B-EEEE-4BDF-B1AC-3ED5D92DED10}"/>
                </c:ext>
              </c:extLst>
            </c:dLbl>
            <c:dLbl>
              <c:idx val="19"/>
              <c:delete val="1"/>
              <c:extLst>
                <c:ext xmlns:c15="http://schemas.microsoft.com/office/drawing/2012/chart" uri="{CE6537A1-D6FC-4f65-9D91-7224C49458BB}"/>
                <c:ext xmlns:c16="http://schemas.microsoft.com/office/drawing/2014/chart" uri="{C3380CC4-5D6E-409C-BE32-E72D297353CC}">
                  <c16:uniqueId val="{00000001-C6F6-462C-8605-AD6A1C20EC04}"/>
                </c:ext>
              </c:extLst>
            </c:dLbl>
            <c:dLbl>
              <c:idx val="20"/>
              <c:delete val="1"/>
              <c:extLst>
                <c:ext xmlns:c15="http://schemas.microsoft.com/office/drawing/2012/chart" uri="{CE6537A1-D6FC-4f65-9D91-7224C49458BB}"/>
                <c:ext xmlns:c16="http://schemas.microsoft.com/office/drawing/2014/chart" uri="{C3380CC4-5D6E-409C-BE32-E72D297353CC}">
                  <c16:uniqueId val="{00000002-C6F6-462C-8605-AD6A1C20EC04}"/>
                </c:ext>
              </c:extLst>
            </c:dLbl>
            <c:dLbl>
              <c:idx val="21"/>
              <c:delete val="1"/>
              <c:extLst>
                <c:ext xmlns:c15="http://schemas.microsoft.com/office/drawing/2012/chart" uri="{CE6537A1-D6FC-4f65-9D91-7224C49458BB}"/>
                <c:ext xmlns:c16="http://schemas.microsoft.com/office/drawing/2014/chart" uri="{C3380CC4-5D6E-409C-BE32-E72D297353CC}">
                  <c16:uniqueId val="{00000002-AC33-4DCE-AC92-DDE062F095AE}"/>
                </c:ext>
              </c:extLst>
            </c:dLbl>
            <c:dLbl>
              <c:idx val="25"/>
              <c:delete val="1"/>
              <c:extLst>
                <c:ext xmlns:c15="http://schemas.microsoft.com/office/drawing/2012/chart" uri="{CE6537A1-D6FC-4f65-9D91-7224C49458BB}"/>
                <c:ext xmlns:c16="http://schemas.microsoft.com/office/drawing/2014/chart" uri="{C3380CC4-5D6E-409C-BE32-E72D297353CC}">
                  <c16:uniqueId val="{0000001D-EEEE-4BDF-B1AC-3ED5D92DED10}"/>
                </c:ext>
              </c:extLst>
            </c:dLbl>
            <c:dLbl>
              <c:idx val="26"/>
              <c:delete val="1"/>
              <c:extLst>
                <c:ext xmlns:c15="http://schemas.microsoft.com/office/drawing/2012/chart" uri="{CE6537A1-D6FC-4f65-9D91-7224C49458BB}"/>
                <c:ext xmlns:c16="http://schemas.microsoft.com/office/drawing/2014/chart" uri="{C3380CC4-5D6E-409C-BE32-E72D297353CC}">
                  <c16:uniqueId val="{00000003-C6F6-462C-8605-AD6A1C20EC04}"/>
                </c:ext>
              </c:extLst>
            </c:dLbl>
            <c:dLbl>
              <c:idx val="27"/>
              <c:delete val="1"/>
              <c:extLst>
                <c:ext xmlns:c15="http://schemas.microsoft.com/office/drawing/2012/chart" uri="{CE6537A1-D6FC-4f65-9D91-7224C49458BB}"/>
                <c:ext xmlns:c16="http://schemas.microsoft.com/office/drawing/2014/chart" uri="{C3380CC4-5D6E-409C-BE32-E72D297353CC}">
                  <c16:uniqueId val="{00000004-C6F6-462C-8605-AD6A1C20EC04}"/>
                </c:ext>
              </c:extLst>
            </c:dLbl>
            <c:dLbl>
              <c:idx val="28"/>
              <c:delete val="1"/>
              <c:extLst>
                <c:ext xmlns:c15="http://schemas.microsoft.com/office/drawing/2012/chart" uri="{CE6537A1-D6FC-4f65-9D91-7224C49458BB}"/>
                <c:ext xmlns:c16="http://schemas.microsoft.com/office/drawing/2014/chart" uri="{C3380CC4-5D6E-409C-BE32-E72D297353CC}">
                  <c16:uniqueId val="{00000005-C6F6-462C-8605-AD6A1C20EC04}"/>
                </c:ext>
              </c:extLst>
            </c:dLbl>
            <c:dLbl>
              <c:idx val="29"/>
              <c:delete val="1"/>
              <c:extLst>
                <c:ext xmlns:c15="http://schemas.microsoft.com/office/drawing/2012/chart" uri="{CE6537A1-D6FC-4f65-9D91-7224C49458BB}"/>
                <c:ext xmlns:c16="http://schemas.microsoft.com/office/drawing/2014/chart" uri="{C3380CC4-5D6E-409C-BE32-E72D297353CC}">
                  <c16:uniqueId val="{0000000C-EEEE-4BDF-B1AC-3ED5D92DED10}"/>
                </c:ext>
              </c:extLst>
            </c:dLbl>
            <c:dLbl>
              <c:idx val="33"/>
              <c:delete val="1"/>
              <c:extLst>
                <c:ext xmlns:c15="http://schemas.microsoft.com/office/drawing/2012/chart" uri="{CE6537A1-D6FC-4f65-9D91-7224C49458BB}"/>
                <c:ext xmlns:c16="http://schemas.microsoft.com/office/drawing/2014/chart" uri="{C3380CC4-5D6E-409C-BE32-E72D297353CC}">
                  <c16:uniqueId val="{00000006-C6F6-462C-8605-AD6A1C20EC04}"/>
                </c:ext>
              </c:extLst>
            </c:dLbl>
            <c:dLbl>
              <c:idx val="34"/>
              <c:delete val="1"/>
              <c:extLst>
                <c:ext xmlns:c15="http://schemas.microsoft.com/office/drawing/2012/chart" uri="{CE6537A1-D6FC-4f65-9D91-7224C49458BB}"/>
                <c:ext xmlns:c16="http://schemas.microsoft.com/office/drawing/2014/chart" uri="{C3380CC4-5D6E-409C-BE32-E72D297353CC}">
                  <c16:uniqueId val="{00000007-C6F6-462C-8605-AD6A1C20EC04}"/>
                </c:ext>
              </c:extLst>
            </c:dLbl>
            <c:dLbl>
              <c:idx val="35"/>
              <c:delete val="1"/>
              <c:extLst>
                <c:ext xmlns:c15="http://schemas.microsoft.com/office/drawing/2012/chart" uri="{CE6537A1-D6FC-4f65-9D91-7224C49458BB}"/>
                <c:ext xmlns:c16="http://schemas.microsoft.com/office/drawing/2014/chart" uri="{C3380CC4-5D6E-409C-BE32-E72D297353CC}">
                  <c16:uniqueId val="{00000008-C6F6-462C-8605-AD6A1C20EC04}"/>
                </c:ext>
              </c:extLst>
            </c:dLbl>
            <c:dLbl>
              <c:idx val="36"/>
              <c:delete val="1"/>
              <c:extLst>
                <c:ext xmlns:c15="http://schemas.microsoft.com/office/drawing/2012/chart" uri="{CE6537A1-D6FC-4f65-9D91-7224C49458BB}"/>
                <c:ext xmlns:c16="http://schemas.microsoft.com/office/drawing/2014/chart" uri="{C3380CC4-5D6E-409C-BE32-E72D297353CC}">
                  <c16:uniqueId val="{0000000E-EEEE-4BDF-B1AC-3ED5D92DED10}"/>
                </c:ext>
              </c:extLst>
            </c:dLbl>
            <c:dLbl>
              <c:idx val="37"/>
              <c:delete val="1"/>
              <c:extLst>
                <c:ext xmlns:c15="http://schemas.microsoft.com/office/drawing/2012/chart" uri="{CE6537A1-D6FC-4f65-9D91-7224C49458BB}"/>
                <c:ext xmlns:c16="http://schemas.microsoft.com/office/drawing/2014/chart" uri="{C3380CC4-5D6E-409C-BE32-E72D297353CC}">
                  <c16:uniqueId val="{00000018-EEEE-4BDF-B1AC-3ED5D92DED10}"/>
                </c:ext>
              </c:extLst>
            </c:dLbl>
            <c:dLbl>
              <c:idx val="41"/>
              <c:delete val="1"/>
              <c:extLst>
                <c:ext xmlns:c15="http://schemas.microsoft.com/office/drawing/2012/chart" uri="{CE6537A1-D6FC-4f65-9D91-7224C49458BB}"/>
                <c:ext xmlns:c16="http://schemas.microsoft.com/office/drawing/2014/chart" uri="{C3380CC4-5D6E-409C-BE32-E72D297353CC}">
                  <c16:uniqueId val="{00000009-C6F6-462C-8605-AD6A1C20EC04}"/>
                </c:ext>
              </c:extLst>
            </c:dLbl>
            <c:dLbl>
              <c:idx val="42"/>
              <c:delete val="1"/>
              <c:extLst>
                <c:ext xmlns:c15="http://schemas.microsoft.com/office/drawing/2012/chart" uri="{CE6537A1-D6FC-4f65-9D91-7224C49458BB}"/>
                <c:ext xmlns:c16="http://schemas.microsoft.com/office/drawing/2014/chart" uri="{C3380CC4-5D6E-409C-BE32-E72D297353CC}">
                  <c16:uniqueId val="{0000000A-C6F6-462C-8605-AD6A1C20EC04}"/>
                </c:ext>
              </c:extLst>
            </c:dLbl>
            <c:dLbl>
              <c:idx val="43"/>
              <c:delete val="1"/>
              <c:extLst>
                <c:ext xmlns:c15="http://schemas.microsoft.com/office/drawing/2012/chart" uri="{CE6537A1-D6FC-4f65-9D91-7224C49458BB}"/>
                <c:ext xmlns:c16="http://schemas.microsoft.com/office/drawing/2014/chart" uri="{C3380CC4-5D6E-409C-BE32-E72D297353CC}">
                  <c16:uniqueId val="{00000010-EEEE-4BDF-B1AC-3ED5D92DED10}"/>
                </c:ext>
              </c:extLst>
            </c:dLbl>
            <c:dLbl>
              <c:idx val="44"/>
              <c:delete val="1"/>
              <c:extLst>
                <c:ext xmlns:c15="http://schemas.microsoft.com/office/drawing/2012/chart" uri="{CE6537A1-D6FC-4f65-9D91-7224C49458BB}"/>
                <c:ext xmlns:c16="http://schemas.microsoft.com/office/drawing/2014/chart" uri="{C3380CC4-5D6E-409C-BE32-E72D297353CC}">
                  <c16:uniqueId val="{00000011-EEEE-4BDF-B1AC-3ED5D92DED10}"/>
                </c:ext>
              </c:extLst>
            </c:dLbl>
            <c:dLbl>
              <c:idx val="45"/>
              <c:delete val="1"/>
              <c:extLst>
                <c:ext xmlns:c15="http://schemas.microsoft.com/office/drawing/2012/chart" uri="{CE6537A1-D6FC-4f65-9D91-7224C49458BB}"/>
                <c:ext xmlns:c16="http://schemas.microsoft.com/office/drawing/2014/chart" uri="{C3380CC4-5D6E-409C-BE32-E72D297353CC}">
                  <c16:uniqueId val="{00000012-EEEE-4BDF-B1AC-3ED5D92DED10}"/>
                </c:ext>
              </c:extLst>
            </c:dLbl>
            <c:dLbl>
              <c:idx val="49"/>
              <c:delete val="1"/>
              <c:extLst>
                <c:ext xmlns:c15="http://schemas.microsoft.com/office/drawing/2012/chart" uri="{CE6537A1-D6FC-4f65-9D91-7224C49458BB}"/>
                <c:ext xmlns:c16="http://schemas.microsoft.com/office/drawing/2014/chart" uri="{C3380CC4-5D6E-409C-BE32-E72D297353CC}">
                  <c16:uniqueId val="{0000000B-C6F6-462C-8605-AD6A1C20EC04}"/>
                </c:ext>
              </c:extLst>
            </c:dLbl>
            <c:dLbl>
              <c:idx val="50"/>
              <c:delete val="1"/>
              <c:extLst>
                <c:ext xmlns:c15="http://schemas.microsoft.com/office/drawing/2012/chart" uri="{CE6537A1-D6FC-4f65-9D91-7224C49458BB}"/>
                <c:ext xmlns:c16="http://schemas.microsoft.com/office/drawing/2014/chart" uri="{C3380CC4-5D6E-409C-BE32-E72D297353CC}">
                  <c16:uniqueId val="{00000013-EEEE-4BDF-B1AC-3ED5D92DED10}"/>
                </c:ext>
              </c:extLst>
            </c:dLbl>
            <c:dLbl>
              <c:idx val="51"/>
              <c:delete val="1"/>
              <c:extLst>
                <c:ext xmlns:c15="http://schemas.microsoft.com/office/drawing/2012/chart" uri="{CE6537A1-D6FC-4f65-9D91-7224C49458BB}"/>
                <c:ext xmlns:c16="http://schemas.microsoft.com/office/drawing/2014/chart" uri="{C3380CC4-5D6E-409C-BE32-E72D297353CC}">
                  <c16:uniqueId val="{00000014-EEEE-4BDF-B1AC-3ED5D92DED10}"/>
                </c:ext>
              </c:extLst>
            </c:dLbl>
            <c:dLbl>
              <c:idx val="52"/>
              <c:delete val="1"/>
              <c:extLst>
                <c:ext xmlns:c15="http://schemas.microsoft.com/office/drawing/2012/chart" uri="{CE6537A1-D6FC-4f65-9D91-7224C49458BB}"/>
                <c:ext xmlns:c16="http://schemas.microsoft.com/office/drawing/2014/chart" uri="{C3380CC4-5D6E-409C-BE32-E72D297353CC}">
                  <c16:uniqueId val="{00000015-EEEE-4BDF-B1AC-3ED5D92DED10}"/>
                </c:ext>
              </c:extLst>
            </c:dLbl>
            <c:dLbl>
              <c:idx val="53"/>
              <c:delete val="1"/>
              <c:extLst>
                <c:ext xmlns:c15="http://schemas.microsoft.com/office/drawing/2012/chart" uri="{CE6537A1-D6FC-4f65-9D91-7224C49458BB}"/>
                <c:ext xmlns:c16="http://schemas.microsoft.com/office/drawing/2014/chart" uri="{C3380CC4-5D6E-409C-BE32-E72D297353CC}">
                  <c16:uniqueId val="{00000016-EEEE-4BDF-B1AC-3ED5D92DED10}"/>
                </c:ext>
              </c:extLst>
            </c:dLbl>
            <c:dLbl>
              <c:idx val="57"/>
              <c:delete val="1"/>
              <c:extLst>
                <c:ext xmlns:c15="http://schemas.microsoft.com/office/drawing/2012/chart" uri="{CE6537A1-D6FC-4f65-9D91-7224C49458BB}"/>
                <c:ext xmlns:c16="http://schemas.microsoft.com/office/drawing/2014/chart" uri="{C3380CC4-5D6E-409C-BE32-E72D297353CC}">
                  <c16:uniqueId val="{0000000C-C6F6-462C-8605-AD6A1C20EC04}"/>
                </c:ext>
              </c:extLst>
            </c:dLbl>
            <c:dLbl>
              <c:idx val="58"/>
              <c:delete val="1"/>
              <c:extLst>
                <c:ext xmlns:c15="http://schemas.microsoft.com/office/drawing/2012/chart" uri="{CE6537A1-D6FC-4f65-9D91-7224C49458BB}"/>
                <c:ext xmlns:c16="http://schemas.microsoft.com/office/drawing/2014/chart" uri="{C3380CC4-5D6E-409C-BE32-E72D297353CC}">
                  <c16:uniqueId val="{0000000D-C6F6-462C-8605-AD6A1C20EC04}"/>
                </c:ext>
              </c:extLst>
            </c:dLbl>
            <c:dLbl>
              <c:idx val="59"/>
              <c:delete val="1"/>
              <c:extLst>
                <c:ext xmlns:c15="http://schemas.microsoft.com/office/drawing/2012/chart" uri="{CE6537A1-D6FC-4f65-9D91-7224C49458BB}"/>
                <c:ext xmlns:c16="http://schemas.microsoft.com/office/drawing/2014/chart" uri="{C3380CC4-5D6E-409C-BE32-E72D297353CC}">
                  <c16:uniqueId val="{0000000E-C6F6-462C-8605-AD6A1C20EC04}"/>
                </c:ext>
              </c:extLst>
            </c:dLbl>
            <c:dLbl>
              <c:idx val="60"/>
              <c:delete val="1"/>
              <c:extLst>
                <c:ext xmlns:c15="http://schemas.microsoft.com/office/drawing/2012/chart" uri="{CE6537A1-D6FC-4f65-9D91-7224C49458BB}"/>
                <c:ext xmlns:c16="http://schemas.microsoft.com/office/drawing/2014/chart" uri="{C3380CC4-5D6E-409C-BE32-E72D297353CC}">
                  <c16:uniqueId val="{0000000F-C6F6-462C-8605-AD6A1C20EC04}"/>
                </c:ext>
              </c:extLst>
            </c:dLbl>
            <c:dLbl>
              <c:idx val="61"/>
              <c:delete val="1"/>
              <c:extLst>
                <c:ext xmlns:c15="http://schemas.microsoft.com/office/drawing/2012/chart" uri="{CE6537A1-D6FC-4f65-9D91-7224C49458BB}"/>
                <c:ext xmlns:c16="http://schemas.microsoft.com/office/drawing/2014/chart" uri="{C3380CC4-5D6E-409C-BE32-E72D297353CC}">
                  <c16:uniqueId val="{00000003-AC33-4DCE-AC92-DDE062F095A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'Ark1'!$A$2:$B$66</c:f>
              <c:multiLvlStrCache>
                <c:ptCount val="65"/>
                <c:lvl>
                  <c:pt idx="1">
                    <c:v>2017</c:v>
                  </c:pt>
                  <c:pt idx="2">
                    <c:v>2018</c:v>
                  </c:pt>
                  <c:pt idx="3">
                    <c:v>2019</c:v>
                  </c:pt>
                  <c:pt idx="4">
                    <c:v>2020</c:v>
                  </c:pt>
                  <c:pt idx="5">
                    <c:v>2021</c:v>
                  </c:pt>
                  <c:pt idx="6">
                    <c:v>2022</c:v>
                  </c:pt>
                  <c:pt idx="9">
                    <c:v>2017</c:v>
                  </c:pt>
                  <c:pt idx="10">
                    <c:v>2018</c:v>
                  </c:pt>
                  <c:pt idx="11">
                    <c:v>2019</c:v>
                  </c:pt>
                  <c:pt idx="12">
                    <c:v>2020</c:v>
                  </c:pt>
                  <c:pt idx="13">
                    <c:v>2021</c:v>
                  </c:pt>
                  <c:pt idx="14">
                    <c:v>2022</c:v>
                  </c:pt>
                  <c:pt idx="17">
                    <c:v>2017</c:v>
                  </c:pt>
                  <c:pt idx="18">
                    <c:v>2018</c:v>
                  </c:pt>
                  <c:pt idx="19">
                    <c:v>2019</c:v>
                  </c:pt>
                  <c:pt idx="20">
                    <c:v>2020</c:v>
                  </c:pt>
                  <c:pt idx="21">
                    <c:v>2021</c:v>
                  </c:pt>
                  <c:pt idx="22">
                    <c:v>2022</c:v>
                  </c:pt>
                  <c:pt idx="25">
                    <c:v>2017</c:v>
                  </c:pt>
                  <c:pt idx="26">
                    <c:v>2018</c:v>
                  </c:pt>
                  <c:pt idx="27">
                    <c:v>2019</c:v>
                  </c:pt>
                  <c:pt idx="28">
                    <c:v>2020</c:v>
                  </c:pt>
                  <c:pt idx="29">
                    <c:v>2021</c:v>
                  </c:pt>
                  <c:pt idx="30">
                    <c:v>2022</c:v>
                  </c:pt>
                  <c:pt idx="33">
                    <c:v>2017</c:v>
                  </c:pt>
                  <c:pt idx="34">
                    <c:v>2018</c:v>
                  </c:pt>
                  <c:pt idx="35">
                    <c:v>2019</c:v>
                  </c:pt>
                  <c:pt idx="36">
                    <c:v>2020</c:v>
                  </c:pt>
                  <c:pt idx="37">
                    <c:v>2021</c:v>
                  </c:pt>
                  <c:pt idx="38">
                    <c:v>2022</c:v>
                  </c:pt>
                  <c:pt idx="41">
                    <c:v>2017</c:v>
                  </c:pt>
                  <c:pt idx="42">
                    <c:v>2018</c:v>
                  </c:pt>
                  <c:pt idx="43">
                    <c:v>2019</c:v>
                  </c:pt>
                  <c:pt idx="44">
                    <c:v>2020</c:v>
                  </c:pt>
                  <c:pt idx="45">
                    <c:v>2021</c:v>
                  </c:pt>
                  <c:pt idx="46">
                    <c:v>2022</c:v>
                  </c:pt>
                  <c:pt idx="49">
                    <c:v>2017</c:v>
                  </c:pt>
                  <c:pt idx="50">
                    <c:v>2018</c:v>
                  </c:pt>
                  <c:pt idx="51">
                    <c:v>2019</c:v>
                  </c:pt>
                  <c:pt idx="52">
                    <c:v>2020</c:v>
                  </c:pt>
                  <c:pt idx="53">
                    <c:v>2021</c:v>
                  </c:pt>
                  <c:pt idx="54">
                    <c:v>2022</c:v>
                  </c:pt>
                  <c:pt idx="57">
                    <c:v>2017</c:v>
                  </c:pt>
                  <c:pt idx="58">
                    <c:v>2018</c:v>
                  </c:pt>
                  <c:pt idx="59">
                    <c:v>2019</c:v>
                  </c:pt>
                  <c:pt idx="60">
                    <c:v>2020</c:v>
                  </c:pt>
                  <c:pt idx="61">
                    <c:v>2021</c:v>
                  </c:pt>
                  <c:pt idx="62">
                    <c:v>2022</c:v>
                  </c:pt>
                  <c:pt idx="64">
                    <c:v>2014</c:v>
                  </c:pt>
                </c:lvl>
                <c:lvl>
                  <c:pt idx="0">
                    <c:v>Denmark</c:v>
                  </c:pt>
                  <c:pt idx="8">
                    <c:v>Estonia</c:v>
                  </c:pt>
                  <c:pt idx="16">
                    <c:v>Finland</c:v>
                  </c:pt>
                  <c:pt idx="24">
                    <c:v>Iceland</c:v>
                  </c:pt>
                  <c:pt idx="32">
                    <c:v>Latvia</c:v>
                  </c:pt>
                  <c:pt idx="40">
                    <c:v>Lithuania</c:v>
                  </c:pt>
                  <c:pt idx="48">
                    <c:v>Norway</c:v>
                  </c:pt>
                  <c:pt idx="56">
                    <c:v>Sweden</c:v>
                  </c:pt>
                  <c:pt idx="64">
                    <c:v>slutt</c:v>
                  </c:pt>
                </c:lvl>
              </c:multiLvlStrCache>
            </c:multiLvlStrRef>
          </c:cat>
          <c:val>
            <c:numRef>
              <c:f>'Ark1'!$E$2:$E$65</c:f>
              <c:numCache>
                <c:formatCode>0.00</c:formatCode>
                <c:ptCount val="64"/>
                <c:pt idx="1">
                  <c:v>0.25919904743661454</c:v>
                </c:pt>
                <c:pt idx="2">
                  <c:v>0.27997938712877068</c:v>
                </c:pt>
                <c:pt idx="3">
                  <c:v>0.29841485922920102</c:v>
                </c:pt>
                <c:pt idx="4">
                  <c:v>0.32875739827347222</c:v>
                </c:pt>
                <c:pt idx="5">
                  <c:v>0.35157667555697775</c:v>
                </c:pt>
                <c:pt idx="6">
                  <c:v>0.37159743345895446</c:v>
                </c:pt>
                <c:pt idx="9">
                  <c:v>0.19352788466694956</c:v>
                </c:pt>
                <c:pt idx="10">
                  <c:v>0.20304645159342399</c:v>
                </c:pt>
                <c:pt idx="11">
                  <c:v>0.20986684484896645</c:v>
                </c:pt>
                <c:pt idx="12">
                  <c:v>0.2179625402610994</c:v>
                </c:pt>
                <c:pt idx="13">
                  <c:v>0.22646110965943733</c:v>
                </c:pt>
                <c:pt idx="14">
                  <c:v>0.23271375900149646</c:v>
                </c:pt>
                <c:pt idx="17">
                  <c:v>0.21659027770025624</c:v>
                </c:pt>
                <c:pt idx="18">
                  <c:v>0.2395830747062434</c:v>
                </c:pt>
                <c:pt idx="19">
                  <c:v>0.25971478068489412</c:v>
                </c:pt>
                <c:pt idx="20">
                  <c:v>0.27937438209199367</c:v>
                </c:pt>
                <c:pt idx="21">
                  <c:v>0.29180419523953627</c:v>
                </c:pt>
                <c:pt idx="22">
                  <c:v>0.31102220655432133</c:v>
                </c:pt>
                <c:pt idx="25">
                  <c:v>0.16638276661530069</c:v>
                </c:pt>
                <c:pt idx="26">
                  <c:v>0.20448694785022589</c:v>
                </c:pt>
                <c:pt idx="27">
                  <c:v>0.24166927559634641</c:v>
                </c:pt>
                <c:pt idx="28">
                  <c:v>0.26573244538927093</c:v>
                </c:pt>
                <c:pt idx="29">
                  <c:v>0.28704471518785479</c:v>
                </c:pt>
                <c:pt idx="30">
                  <c:v>0.30201826912662022</c:v>
                </c:pt>
                <c:pt idx="33">
                  <c:v>0.18566300152711571</c:v>
                </c:pt>
                <c:pt idx="34">
                  <c:v>0.19479491324855414</c:v>
                </c:pt>
                <c:pt idx="35">
                  <c:v>0.19395337256083975</c:v>
                </c:pt>
                <c:pt idx="36">
                  <c:v>0.19015192610696152</c:v>
                </c:pt>
                <c:pt idx="37">
                  <c:v>0.19725369544136048</c:v>
                </c:pt>
                <c:pt idx="38">
                  <c:v>0.20286690231799334</c:v>
                </c:pt>
                <c:pt idx="41">
                  <c:v>0.21044945168737203</c:v>
                </c:pt>
                <c:pt idx="42">
                  <c:v>0.21569803563401696</c:v>
                </c:pt>
                <c:pt idx="43">
                  <c:v>0.22128313690682833</c:v>
                </c:pt>
                <c:pt idx="44">
                  <c:v>0.2253444600240371</c:v>
                </c:pt>
                <c:pt idx="45">
                  <c:v>0.22940144647287702</c:v>
                </c:pt>
                <c:pt idx="46">
                  <c:v>0.22999983916095162</c:v>
                </c:pt>
                <c:pt idx="49">
                  <c:v>0.29942833936503394</c:v>
                </c:pt>
                <c:pt idx="50">
                  <c:v>0.32029187277082816</c:v>
                </c:pt>
                <c:pt idx="51">
                  <c:v>0.34541022211126804</c:v>
                </c:pt>
                <c:pt idx="52">
                  <c:v>0.3726726922234409</c:v>
                </c:pt>
                <c:pt idx="53">
                  <c:v>0.39398223498553991</c:v>
                </c:pt>
                <c:pt idx="54">
                  <c:v>0.41012150061337976</c:v>
                </c:pt>
                <c:pt idx="57">
                  <c:v>0.30283040470286487</c:v>
                </c:pt>
                <c:pt idx="58">
                  <c:v>0.32599605969980011</c:v>
                </c:pt>
                <c:pt idx="59">
                  <c:v>0.34291121223857474</c:v>
                </c:pt>
                <c:pt idx="60">
                  <c:v>0.36700886405241351</c:v>
                </c:pt>
                <c:pt idx="61">
                  <c:v>0.38353922694221199</c:v>
                </c:pt>
                <c:pt idx="62">
                  <c:v>0.39279604637901538</c:v>
                </c:pt>
              </c:numCache>
            </c:numRef>
          </c:val>
          <c:extLst>
            <c:ext xmlns:c16="http://schemas.microsoft.com/office/drawing/2014/chart" uri="{C3380CC4-5D6E-409C-BE32-E72D297353CC}">
              <c16:uniqueId val="{00000005-83E9-40EC-B6EA-20474E867FB2}"/>
            </c:ext>
          </c:extLst>
        </c:ser>
        <c:dLbls>
          <c:showLegendKey val="0"/>
          <c:showVal val="0"/>
          <c:showCatName val="0"/>
          <c:showSerName val="0"/>
          <c:showPercent val="0"/>
          <c:showBubbleSize val="0"/>
        </c:dLbls>
        <c:gapWidth val="50"/>
        <c:overlap val="100"/>
        <c:axId val="409007112"/>
        <c:axId val="409008096"/>
      </c:barChart>
      <c:catAx>
        <c:axId val="409007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09008096"/>
        <c:crosses val="autoZero"/>
        <c:auto val="1"/>
        <c:lblAlgn val="ctr"/>
        <c:lblOffset val="100"/>
        <c:noMultiLvlLbl val="0"/>
      </c:catAx>
      <c:valAx>
        <c:axId val="409008096"/>
        <c:scaling>
          <c:orientation val="minMax"/>
          <c:max val="0.4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09007112"/>
        <c:crosses val="autoZero"/>
        <c:crossBetween val="between"/>
      </c:valAx>
      <c:spPr>
        <a:noFill/>
        <a:ln>
          <a:noFill/>
        </a:ln>
        <a:effectLst/>
      </c:spPr>
    </c:plotArea>
    <c:legend>
      <c:legendPos val="r"/>
      <c:layout>
        <c:manualLayout>
          <c:xMode val="edge"/>
          <c:yMode val="edge"/>
          <c:x val="0.91601338214103389"/>
          <c:y val="0.36380255898913244"/>
          <c:w val="6.9271884165831563E-2"/>
          <c:h val="0.239852527460086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 %</c:formatCode>
                <c:ptCount val="8"/>
                <c:pt idx="0">
                  <c:v>0.31158974440239084</c:v>
                </c:pt>
                <c:pt idx="1">
                  <c:v>0.13778876282038807</c:v>
                </c:pt>
                <c:pt idx="2">
                  <c:v>0.31929824561403508</c:v>
                </c:pt>
                <c:pt idx="3">
                  <c:v>0.52592592592592591</c:v>
                </c:pt>
                <c:pt idx="4">
                  <c:v>0.52661596958174905</c:v>
                </c:pt>
                <c:pt idx="5">
                  <c:v>0.44066099148723087</c:v>
                </c:pt>
                <c:pt idx="6">
                  <c:v>0.23509064613698288</c:v>
                </c:pt>
                <c:pt idx="7">
                  <c:v>0.67169658561821</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 %</c:formatCode>
                <c:ptCount val="8"/>
                <c:pt idx="0">
                  <c:v>0.37016059471988511</c:v>
                </c:pt>
                <c:pt idx="1">
                  <c:v>0.15903614457831325</c:v>
                </c:pt>
                <c:pt idx="2">
                  <c:v>0.36154289004029938</c:v>
                </c:pt>
                <c:pt idx="3">
                  <c:v>0.62318840579710144</c:v>
                </c:pt>
                <c:pt idx="4">
                  <c:v>0.5855513307984791</c:v>
                </c:pt>
                <c:pt idx="5">
                  <c:v>0.46549258273107647</c:v>
                </c:pt>
                <c:pt idx="6">
                  <c:v>0.3364761555036081</c:v>
                </c:pt>
                <c:pt idx="7">
                  <c:v>0.73358002013085044</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 %</c:formatCode>
                <c:ptCount val="8"/>
                <c:pt idx="0">
                  <c:v>0.42264377689058041</c:v>
                </c:pt>
                <c:pt idx="1">
                  <c:v>0.19906504564627095</c:v>
                </c:pt>
                <c:pt idx="2">
                  <c:v>0.43183082915971061</c:v>
                </c:pt>
                <c:pt idx="3">
                  <c:v>0.68345323741007191</c:v>
                </c:pt>
                <c:pt idx="4">
                  <c:v>0.62475442043222007</c:v>
                </c:pt>
                <c:pt idx="5">
                  <c:v>0.486977479757085</c:v>
                </c:pt>
                <c:pt idx="6">
                  <c:v>0.41548723949475541</c:v>
                </c:pt>
                <c:pt idx="7">
                  <c:v>0.78099647784882609</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 %</c:formatCode>
                <c:ptCount val="8"/>
                <c:pt idx="0">
                  <c:v>0.57905934566197814</c:v>
                </c:pt>
                <c:pt idx="1">
                  <c:v>0.27030804597701152</c:v>
                </c:pt>
                <c:pt idx="2">
                  <c:v>0.45774647887323944</c:v>
                </c:pt>
                <c:pt idx="3">
                  <c:v>0.73239436619718312</c:v>
                </c:pt>
                <c:pt idx="4">
                  <c:v>0.63584521384928716</c:v>
                </c:pt>
                <c:pt idx="5">
                  <c:v>0.49939634594773685</c:v>
                </c:pt>
                <c:pt idx="6">
                  <c:v>0.5776869496582635</c:v>
                </c:pt>
                <c:pt idx="7">
                  <c:v>0.82463858756897235</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 %</c:formatCode>
                <c:ptCount val="8"/>
                <c:pt idx="0">
                  <c:v>0.66508624053695464</c:v>
                </c:pt>
                <c:pt idx="1">
                  <c:v>0.27675441647327143</c:v>
                </c:pt>
                <c:pt idx="2">
                  <c:v>0.48497854077253216</c:v>
                </c:pt>
                <c:pt idx="3">
                  <c:v>0.79720279720279719</c:v>
                </c:pt>
                <c:pt idx="4">
                  <c:v>0.67918367346938779</c:v>
                </c:pt>
                <c:pt idx="5">
                  <c:v>0.56416375872382851</c:v>
                </c:pt>
                <c:pt idx="6">
                  <c:v>0.73836331204819849</c:v>
                </c:pt>
                <c:pt idx="7">
                  <c:v>0.87029727923879063</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c:formatCode>
                <c:ptCount val="8"/>
                <c:pt idx="0">
                  <c:v>0.77246436186978962</c:v>
                </c:pt>
                <c:pt idx="1">
                  <c:v>0.32296382036250459</c:v>
                </c:pt>
                <c:pt idx="2">
                  <c:v>0.543455497382199</c:v>
                </c:pt>
                <c:pt idx="3">
                  <c:v>0.85915492957746475</c:v>
                </c:pt>
                <c:pt idx="4">
                  <c:v>0.69734151329243355</c:v>
                </c:pt>
                <c:pt idx="5">
                  <c:v>0.62679189322787932</c:v>
                </c:pt>
                <c:pt idx="6">
                  <c:v>0.75316056910569096</c:v>
                </c:pt>
                <c:pt idx="7">
                  <c:v>0.92110824137121394</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38419430396318E-2"/>
          <c:y val="4.4968989976197929E-2"/>
          <c:w val="0.94501540331247469"/>
          <c:h val="0.78788480350417234"/>
        </c:manualLayout>
      </c:layout>
      <c:barChart>
        <c:barDir val="col"/>
        <c:grouping val="clustered"/>
        <c:varyColors val="0"/>
        <c:ser>
          <c:idx val="0"/>
          <c:order val="0"/>
          <c:tx>
            <c:strRef>
              <c:f>Sheet1!$B$1</c:f>
              <c:strCache>
                <c:ptCount val="1"/>
                <c:pt idx="0">
                  <c:v>2017</c:v>
                </c:pt>
              </c:strCache>
            </c:strRef>
          </c:tx>
          <c:spPr>
            <a:solidFill>
              <a:schemeClr val="accent1">
                <a:alpha val="15000"/>
              </a:scheme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0.1286932275189018</c:v>
                </c:pt>
                <c:pt idx="1">
                  <c:v>0.15153595032056763</c:v>
                </c:pt>
                <c:pt idx="2">
                  <c:v>7.9673552591078306E-2</c:v>
                </c:pt>
                <c:pt idx="3">
                  <c:v>0.28985507246376813</c:v>
                </c:pt>
                <c:pt idx="4">
                  <c:v>0.13234221421965395</c:v>
                </c:pt>
                <c:pt idx="5">
                  <c:v>8.166895166472582E-2</c:v>
                </c:pt>
                <c:pt idx="6">
                  <c:v>0.12655198330881598</c:v>
                </c:pt>
                <c:pt idx="7">
                  <c:v>0.11699604743083004</c:v>
                </c:pt>
              </c:numCache>
            </c:numRef>
          </c:val>
          <c:extLst xmlns:c15="http://schemas.microsoft.com/office/drawing/2012/char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0.12659141338193525</c:v>
                </c:pt>
                <c:pt idx="1">
                  <c:v>0.15624764118899173</c:v>
                </c:pt>
                <c:pt idx="2">
                  <c:v>8.3002305760559364E-2</c:v>
                </c:pt>
                <c:pt idx="3">
                  <c:v>0.27731791557770363</c:v>
                </c:pt>
                <c:pt idx="4">
                  <c:v>0.14010650177502956</c:v>
                </c:pt>
                <c:pt idx="5">
                  <c:v>9.2620958390714436E-2</c:v>
                </c:pt>
                <c:pt idx="6">
                  <c:v>0.14400409095038541</c:v>
                </c:pt>
                <c:pt idx="7">
                  <c:v>0.12541317679005803</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0.12966352915274071</c:v>
                </c:pt>
                <c:pt idx="1">
                  <c:v>0.16098484848484848</c:v>
                </c:pt>
                <c:pt idx="2">
                  <c:v>8.814013811396755E-2</c:v>
                </c:pt>
                <c:pt idx="3">
                  <c:v>0.25265424266890757</c:v>
                </c:pt>
                <c:pt idx="4">
                  <c:v>0.14729972348539452</c:v>
                </c:pt>
                <c:pt idx="5">
                  <c:v>0.10142837202810216</c:v>
                </c:pt>
                <c:pt idx="6">
                  <c:v>0.16059137222857756</c:v>
                </c:pt>
                <c:pt idx="7">
                  <c:v>0.12958530209140201</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0.12414287903603481</c:v>
                </c:pt>
                <c:pt idx="1">
                  <c:v>0.15769795228514633</c:v>
                </c:pt>
                <c:pt idx="2">
                  <c:v>0.1203514479128511</c:v>
                </c:pt>
                <c:pt idx="3">
                  <c:v>0.23861688973730452</c:v>
                </c:pt>
                <c:pt idx="4">
                  <c:v>0.14789594252763674</c:v>
                </c:pt>
                <c:pt idx="5">
                  <c:v>0.10907721913809879</c:v>
                </c:pt>
                <c:pt idx="6">
                  <c:v>0.18267234681361252</c:v>
                </c:pt>
                <c:pt idx="7">
                  <c:v>0.14147239618460353</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c:v>
                </c:pt>
                <c:pt idx="1">
                  <c:v>0.16613655544843203</c:v>
                </c:pt>
                <c:pt idx="2">
                  <c:v>0.11246807772048835</c:v>
                </c:pt>
                <c:pt idx="3">
                  <c:v>0.22591482213858943</c:v>
                </c:pt>
                <c:pt idx="4">
                  <c:v>0.14287564967103947</c:v>
                </c:pt>
                <c:pt idx="5">
                  <c:v>0.11090528218480555</c:v>
                </c:pt>
                <c:pt idx="6">
                  <c:v>0.19937201282148168</c:v>
                </c:pt>
                <c:pt idx="7">
                  <c:v>0.15130922311519326</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c:v>
                </c:pt>
                <c:pt idx="1">
                  <c:v>0.17131762287280619</c:v>
                </c:pt>
                <c:pt idx="2">
                  <c:v>0.10529116871220814</c:v>
                </c:pt>
                <c:pt idx="3">
                  <c:v>0.20631424754614994</c:v>
                </c:pt>
                <c:pt idx="4">
                  <c:v>0.13276629732852968</c:v>
                </c:pt>
                <c:pt idx="5">
                  <c:v>0.11216775372884355</c:v>
                </c:pt>
                <c:pt idx="6">
                  <c:v>0.20628493877221205</c:v>
                </c:pt>
                <c:pt idx="7">
                  <c:v>0.15888395742254324</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extLst/>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 %</c:formatCode>
                <c:ptCount val="8"/>
                <c:pt idx="0">
                  <c:v>0.379</c:v>
                </c:pt>
                <c:pt idx="1">
                  <c:v>0.39500000000000002</c:v>
                </c:pt>
                <c:pt idx="2">
                  <c:v>0.38</c:v>
                </c:pt>
                <c:pt idx="3">
                  <c:v>0.34200000000000003</c:v>
                </c:pt>
                <c:pt idx="4">
                  <c:v>0.38400000000000001</c:v>
                </c:pt>
                <c:pt idx="5">
                  <c:v>0.436</c:v>
                </c:pt>
                <c:pt idx="6">
                  <c:v>0.48799999999999999</c:v>
                </c:pt>
                <c:pt idx="7">
                  <c:v>0.35899999999999999</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 %</c:formatCode>
                <c:ptCount val="8"/>
                <c:pt idx="0">
                  <c:v>0.39019910694660898</c:v>
                </c:pt>
                <c:pt idx="1">
                  <c:v>0.42199999999999999</c:v>
                </c:pt>
                <c:pt idx="2">
                  <c:v>0.38</c:v>
                </c:pt>
                <c:pt idx="3">
                  <c:v>0.35599999999999998</c:v>
                </c:pt>
                <c:pt idx="4">
                  <c:v>0.38600000000000001</c:v>
                </c:pt>
                <c:pt idx="5">
                  <c:v>0.432</c:v>
                </c:pt>
                <c:pt idx="6">
                  <c:v>0.48499999999999999</c:v>
                </c:pt>
                <c:pt idx="7">
                  <c:v>0.35399999999999998</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 %</c:formatCode>
                <c:ptCount val="8"/>
                <c:pt idx="0">
                  <c:v>0.38700000000000001</c:v>
                </c:pt>
                <c:pt idx="1">
                  <c:v>0.43</c:v>
                </c:pt>
                <c:pt idx="2">
                  <c:v>0.39</c:v>
                </c:pt>
                <c:pt idx="3">
                  <c:v>0.37</c:v>
                </c:pt>
                <c:pt idx="4">
                  <c:v>0.38200000000000001</c:v>
                </c:pt>
                <c:pt idx="5">
                  <c:v>0.437</c:v>
                </c:pt>
                <c:pt idx="6">
                  <c:v>0.47199999999999998</c:v>
                </c:pt>
                <c:pt idx="7">
                  <c:v>0.34599999999999997</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 %</c:formatCode>
                <c:ptCount val="8"/>
                <c:pt idx="0">
                  <c:v>0.373</c:v>
                </c:pt>
                <c:pt idx="1">
                  <c:v>0.42556063476909739</c:v>
                </c:pt>
                <c:pt idx="2">
                  <c:v>0.39</c:v>
                </c:pt>
                <c:pt idx="3">
                  <c:v>0.36499999999999999</c:v>
                </c:pt>
                <c:pt idx="4">
                  <c:v>0.38300000000000001</c:v>
                </c:pt>
                <c:pt idx="5">
                  <c:v>0.43099999999999999</c:v>
                </c:pt>
                <c:pt idx="6">
                  <c:v>0.45842110033417799</c:v>
                </c:pt>
                <c:pt idx="7">
                  <c:v>0.34589999999999999</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 %</c:formatCode>
                <c:ptCount val="8"/>
                <c:pt idx="0">
                  <c:v>0.372</c:v>
                </c:pt>
                <c:pt idx="1">
                  <c:v>0.434421189415793</c:v>
                </c:pt>
                <c:pt idx="2">
                  <c:v>0.39</c:v>
                </c:pt>
                <c:pt idx="3">
                  <c:v>0.36799999999999999</c:v>
                </c:pt>
                <c:pt idx="4">
                  <c:v>0.38900000000000001</c:v>
                </c:pt>
                <c:pt idx="5">
                  <c:v>0.433</c:v>
                </c:pt>
                <c:pt idx="6">
                  <c:v>0.442</c:v>
                </c:pt>
                <c:pt idx="7">
                  <c:v>0.33203800814871898</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 %</c:formatCode>
                <c:ptCount val="8"/>
                <c:pt idx="0">
                  <c:v>0.375</c:v>
                </c:pt>
                <c:pt idx="1">
                  <c:v>0.436</c:v>
                </c:pt>
                <c:pt idx="2">
                  <c:v>0.39</c:v>
                </c:pt>
                <c:pt idx="3">
                  <c:v>0.36</c:v>
                </c:pt>
                <c:pt idx="4">
                  <c:v>0.38400000000000001</c:v>
                </c:pt>
                <c:pt idx="5">
                  <c:v>0.42980000000000002</c:v>
                </c:pt>
                <c:pt idx="6">
                  <c:v>0.42699999999999999</c:v>
                </c:pt>
                <c:pt idx="7">
                  <c:v>0.32</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 %</c:formatCode>
                <c:ptCount val="8"/>
                <c:pt idx="0">
                  <c:v>0.51600000000000001</c:v>
                </c:pt>
                <c:pt idx="1">
                  <c:v>0.53324071365896464</c:v>
                </c:pt>
                <c:pt idx="2">
                  <c:v>0.35</c:v>
                </c:pt>
                <c:pt idx="3">
                  <c:v>0.45600000000000002</c:v>
                </c:pt>
                <c:pt idx="4">
                  <c:v>0.56699999999999995</c:v>
                </c:pt>
                <c:pt idx="5">
                  <c:v>0.51300000000000001</c:v>
                </c:pt>
                <c:pt idx="6">
                  <c:v>0.39034130773904069</c:v>
                </c:pt>
                <c:pt idx="7">
                  <c:v>0.33600000000000002</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 %</c:formatCode>
                <c:ptCount val="8"/>
                <c:pt idx="0">
                  <c:v>0.51700000000000002</c:v>
                </c:pt>
                <c:pt idx="1">
                  <c:v>0.52900000000000003</c:v>
                </c:pt>
                <c:pt idx="2">
                  <c:v>0.35</c:v>
                </c:pt>
                <c:pt idx="3">
                  <c:v>0.46100000000000002</c:v>
                </c:pt>
                <c:pt idx="4">
                  <c:v>0.56100000000000005</c:v>
                </c:pt>
                <c:pt idx="5">
                  <c:v>0.52</c:v>
                </c:pt>
                <c:pt idx="6">
                  <c:v>0.37674387458240016</c:v>
                </c:pt>
                <c:pt idx="7">
                  <c:v>0.35199999999999998</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 %</c:formatCode>
                <c:ptCount val="8"/>
                <c:pt idx="0">
                  <c:v>0.495</c:v>
                </c:pt>
                <c:pt idx="1">
                  <c:v>0.52600000000000002</c:v>
                </c:pt>
                <c:pt idx="2">
                  <c:v>0.33</c:v>
                </c:pt>
                <c:pt idx="3">
                  <c:v>0.47599999999999998</c:v>
                </c:pt>
                <c:pt idx="4">
                  <c:v>0.55300000000000005</c:v>
                </c:pt>
                <c:pt idx="5">
                  <c:v>0.52200000000000002</c:v>
                </c:pt>
                <c:pt idx="6">
                  <c:v>0.35723217811139502</c:v>
                </c:pt>
                <c:pt idx="7">
                  <c:v>0.315</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 %</c:formatCode>
                <c:ptCount val="8"/>
                <c:pt idx="0">
                  <c:v>0.45100000000000001</c:v>
                </c:pt>
                <c:pt idx="1">
                  <c:v>0.51247741514300293</c:v>
                </c:pt>
                <c:pt idx="2">
                  <c:v>0.32</c:v>
                </c:pt>
                <c:pt idx="3">
                  <c:v>0.47</c:v>
                </c:pt>
                <c:pt idx="4">
                  <c:v>0.55700000000000005</c:v>
                </c:pt>
                <c:pt idx="5">
                  <c:v>0.52300000000000002</c:v>
                </c:pt>
                <c:pt idx="6">
                  <c:v>0.33682862392885199</c:v>
                </c:pt>
                <c:pt idx="7">
                  <c:v>0.29730000000000001</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 %</c:formatCode>
                <c:ptCount val="8"/>
                <c:pt idx="0">
                  <c:v>0.437</c:v>
                </c:pt>
                <c:pt idx="1">
                  <c:v>0.53241031697492502</c:v>
                </c:pt>
                <c:pt idx="2">
                  <c:v>0.32</c:v>
                </c:pt>
                <c:pt idx="3">
                  <c:v>0.45800000000000002</c:v>
                </c:pt>
                <c:pt idx="4">
                  <c:v>0.53300000000000003</c:v>
                </c:pt>
                <c:pt idx="5">
                  <c:v>0.52400000000000002</c:v>
                </c:pt>
                <c:pt idx="6">
                  <c:v>0.31144785581229101</c:v>
                </c:pt>
                <c:pt idx="7">
                  <c:v>0.29071467296368397</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6.2884810476074426E-3"/>
                  <c:y val="3.01171521582501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30-428A-A300-06BC4F6760FC}"/>
                </c:ext>
              </c:extLst>
            </c:dLbl>
            <c:dLbl>
              <c:idx val="4"/>
              <c:layout>
                <c:manualLayout>
                  <c:x val="6.28848104760737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8E-4F82-B102-5E2FFB7D2CF7}"/>
                </c:ext>
              </c:extLst>
            </c:dLbl>
            <c:dLbl>
              <c:idx val="7"/>
              <c:layout>
                <c:manualLayout>
                  <c:x val="8.8246700181464771E-3"/>
                  <c:y val="-3.14351676507780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 %</c:formatCode>
                <c:ptCount val="8"/>
                <c:pt idx="0">
                  <c:v>0.42</c:v>
                </c:pt>
                <c:pt idx="1">
                  <c:v>0.51659999999999995</c:v>
                </c:pt>
                <c:pt idx="2">
                  <c:v>0.34</c:v>
                </c:pt>
                <c:pt idx="3">
                  <c:v>0.45500000000000002</c:v>
                </c:pt>
                <c:pt idx="4">
                  <c:v>0.502</c:v>
                </c:pt>
                <c:pt idx="5">
                  <c:v>0.52800000000000002</c:v>
                </c:pt>
                <c:pt idx="6">
                  <c:v>0.28899999999999998</c:v>
                </c:pt>
                <c:pt idx="7">
                  <c:v>0.28999999999999998</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1.0753075064113096</c:v>
                </c:pt>
                <c:pt idx="1">
                  <c:v>0.60839594568402333</c:v>
                </c:pt>
                <c:pt idx="2">
                  <c:v>1.1270450150127478</c:v>
                </c:pt>
                <c:pt idx="3">
                  <c:v>0.94131152245659355</c:v>
                </c:pt>
                <c:pt idx="4">
                  <c:v>0.8865894429168224</c:v>
                </c:pt>
                <c:pt idx="5">
                  <c:v>0.7241978268369017</c:v>
                </c:pt>
                <c:pt idx="6">
                  <c:v>0.90399064091750192</c:v>
                </c:pt>
                <c:pt idx="7">
                  <c:v>1.0159090909090909</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1.1902023068572416</c:v>
                </c:pt>
                <c:pt idx="1">
                  <c:v>0.71028517081565801</c:v>
                </c:pt>
                <c:pt idx="2">
                  <c:v>1.1417347735622796</c:v>
                </c:pt>
                <c:pt idx="3">
                  <c:v>0.97481449112162488</c:v>
                </c:pt>
                <c:pt idx="4">
                  <c:v>0.97501625027083794</c:v>
                </c:pt>
                <c:pt idx="5">
                  <c:v>0.81812829792168307</c:v>
                </c:pt>
                <c:pt idx="6">
                  <c:v>0.924763850617771</c:v>
                </c:pt>
                <c:pt idx="7">
                  <c:v>1.0743696228367325</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1.1677153952616652</c:v>
                </c:pt>
                <c:pt idx="1">
                  <c:v>0.93596648848436692</c:v>
                </c:pt>
                <c:pt idx="2">
                  <c:v>1.1691689778567358</c:v>
                </c:pt>
                <c:pt idx="3">
                  <c:v>0.97491582768980645</c:v>
                </c:pt>
                <c:pt idx="4">
                  <c:v>0.96924266449998031</c:v>
                </c:pt>
                <c:pt idx="5">
                  <c:v>0.87108289282020268</c:v>
                </c:pt>
                <c:pt idx="6">
                  <c:v>0.95555636779631481</c:v>
                </c:pt>
                <c:pt idx="7">
                  <c:v>1.101155402788536</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1.1703425214720093</c:v>
                </c:pt>
                <c:pt idx="1">
                  <c:v>0.98023409329447819</c:v>
                </c:pt>
                <c:pt idx="2">
                  <c:v>1.1746012183686669</c:v>
                </c:pt>
                <c:pt idx="3">
                  <c:v>0.98971778129677446</c:v>
                </c:pt>
                <c:pt idx="4">
                  <c:v>1.0215384030301764</c:v>
                </c:pt>
                <c:pt idx="5">
                  <c:v>0.90721899502088932</c:v>
                </c:pt>
                <c:pt idx="6">
                  <c:v>0.96359671438733085</c:v>
                </c:pt>
                <c:pt idx="7">
                  <c:v>1.1122642836496772</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1.2159434507158655</c:v>
                </c:pt>
                <c:pt idx="1">
                  <c:v>1.1052758830932063</c:v>
                </c:pt>
                <c:pt idx="2">
                  <c:v>1.1913685796994038</c:v>
                </c:pt>
                <c:pt idx="3">
                  <c:v>1.0152877889051901</c:v>
                </c:pt>
                <c:pt idx="4">
                  <c:v>0.95641386384270455</c:v>
                </c:pt>
                <c:pt idx="5">
                  <c:v>0.95762719716835143</c:v>
                </c:pt>
                <c:pt idx="6">
                  <c:v>0.99614164719227638</c:v>
                </c:pt>
                <c:pt idx="7">
                  <c:v>1.1319061423650976</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1.2606499553151085</c:v>
                </c:pt>
                <c:pt idx="1">
                  <c:v>1.1411810959056552</c:v>
                </c:pt>
                <c:pt idx="2">
                  <c:v>1.2128248955757766</c:v>
                </c:pt>
                <c:pt idx="3">
                  <c:v>1.0470448062967108</c:v>
                </c:pt>
                <c:pt idx="4">
                  <c:v>0.96760077493032426</c:v>
                </c:pt>
                <c:pt idx="5">
                  <c:v>1.0003762235131306</c:v>
                </c:pt>
                <c:pt idx="6">
                  <c:v>0.98158940704232533</c:v>
                </c:pt>
                <c:pt idx="7">
                  <c:v>1.1827599315719444</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3000000000000000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169.54231718233214</c:v>
                </c:pt>
                <c:pt idx="1">
                  <c:v>66.887852633899215</c:v>
                </c:pt>
                <c:pt idx="2">
                  <c:v>87.114590532386302</c:v>
                </c:pt>
                <c:pt idx="3">
                  <c:v>253.79645329217925</c:v>
                </c:pt>
                <c:pt idx="4">
                  <c:v>42.390865492232905</c:v>
                </c:pt>
                <c:pt idx="5">
                  <c:v>27.412856487288089</c:v>
                </c:pt>
                <c:pt idx="6">
                  <c:v>197.28966978777854</c:v>
                </c:pt>
                <c:pt idx="7">
                  <c:v>179.51492654717683</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162.42308252470838</c:v>
                </c:pt>
                <c:pt idx="1">
                  <c:v>67.178937516039909</c:v>
                </c:pt>
                <c:pt idx="2">
                  <c:v>94.782108979852737</c:v>
                </c:pt>
                <c:pt idx="3">
                  <c:v>246.82635176893197</c:v>
                </c:pt>
                <c:pt idx="4">
                  <c:v>40.625677094618247</c:v>
                </c:pt>
                <c:pt idx="5">
                  <c:v>28.845630781652176</c:v>
                </c:pt>
                <c:pt idx="6">
                  <c:v>190.14574340458455</c:v>
                </c:pt>
                <c:pt idx="7">
                  <c:v>147.50681074715382</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197.81160594009134</c:v>
                </c:pt>
                <c:pt idx="1">
                  <c:v>67.721313251706576</c:v>
                </c:pt>
                <c:pt idx="2">
                  <c:v>89.045067663392274</c:v>
                </c:pt>
                <c:pt idx="3">
                  <c:v>213.08979686939449</c:v>
                </c:pt>
                <c:pt idx="4">
                  <c:v>39.314872816386433</c:v>
                </c:pt>
                <c:pt idx="5">
                  <c:v>26.4844725832024</c:v>
                </c:pt>
                <c:pt idx="6">
                  <c:v>214.5642330947334</c:v>
                </c:pt>
                <c:pt idx="7">
                  <c:v>132.40161512121833</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235.53741393206474</c:v>
                </c:pt>
                <c:pt idx="1">
                  <c:v>86.461744813047147</c:v>
                </c:pt>
                <c:pt idx="2">
                  <c:v>109.50897512790955</c:v>
                </c:pt>
                <c:pt idx="3">
                  <c:v>141.56779200919914</c:v>
                </c:pt>
                <c:pt idx="4">
                  <c:v>37.50218542665074</c:v>
                </c:pt>
                <c:pt idx="5">
                  <c:v>29.211855434098325</c:v>
                </c:pt>
                <c:pt idx="6">
                  <c:v>218.15474242371684</c:v>
                </c:pt>
                <c:pt idx="7">
                  <c:v>127.0885771691471</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247.49411216514858</c:v>
                </c:pt>
                <c:pt idx="1">
                  <c:v>78.090037813599068</c:v>
                </c:pt>
                <c:pt idx="2">
                  <c:v>98.049093397348813</c:v>
                </c:pt>
                <c:pt idx="3">
                  <c:v>149.04333332604048</c:v>
                </c:pt>
                <c:pt idx="4">
                  <c:v>42.116329567209398</c:v>
                </c:pt>
                <c:pt idx="5">
                  <c:v>39.755430331739369</c:v>
                </c:pt>
                <c:pt idx="6">
                  <c:v>239.04596864155556</c:v>
                </c:pt>
                <c:pt idx="7">
                  <c:v>141.723973410659</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254.90496802865485</c:v>
                </c:pt>
                <c:pt idx="1">
                  <c:v>77.751844226888963</c:v>
                </c:pt>
                <c:pt idx="2">
                  <c:v>84.628226046843068</c:v>
                </c:pt>
                <c:pt idx="3">
                  <c:v>187.16447354988975</c:v>
                </c:pt>
                <c:pt idx="4">
                  <c:v>48.326932227584798</c:v>
                </c:pt>
                <c:pt idx="5">
                  <c:v>40.804167269813099</c:v>
                </c:pt>
                <c:pt idx="6">
                  <c:v>253.68009284645078</c:v>
                </c:pt>
                <c:pt idx="7">
                  <c:v>132.30851758425439</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353.52185207467846</c:v>
                </c:pt>
                <c:pt idx="1">
                  <c:v>254.75527476585964</c:v>
                </c:pt>
                <c:pt idx="2">
                  <c:v>354.61224853488915</c:v>
                </c:pt>
                <c:pt idx="3">
                  <c:v>389.6420338465179</c:v>
                </c:pt>
                <c:pt idx="4">
                  <c:v>227.16025150302588</c:v>
                </c:pt>
                <c:pt idx="5">
                  <c:v>224.23323030889384</c:v>
                </c:pt>
                <c:pt idx="6">
                  <c:v>439.27260422994806</c:v>
                </c:pt>
                <c:pt idx="7">
                  <c:v>373.41779857331665</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353.43672547542997</c:v>
                </c:pt>
                <c:pt idx="1">
                  <c:v>216.673678509425</c:v>
                </c:pt>
                <c:pt idx="2">
                  <c:v>357.97041803884383</c:v>
                </c:pt>
                <c:pt idx="3">
                  <c:v>356.12791405936559</c:v>
                </c:pt>
                <c:pt idx="4">
                  <c:v>237.16151735220899</c:v>
                </c:pt>
                <c:pt idx="5">
                  <c:v>234.72938209371736</c:v>
                </c:pt>
                <c:pt idx="6">
                  <c:v>433.05871945310264</c:v>
                </c:pt>
                <c:pt idx="7">
                  <c:v>355.08189534348566</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349.0561473660166</c:v>
                </c:pt>
                <c:pt idx="1">
                  <c:v>227.67069053106738</c:v>
                </c:pt>
                <c:pt idx="2">
                  <c:v>345.94906559947123</c:v>
                </c:pt>
                <c:pt idx="3">
                  <c:v>330.47933042287093</c:v>
                </c:pt>
                <c:pt idx="4">
                  <c:v>232.31237232172293</c:v>
                </c:pt>
                <c:pt idx="5">
                  <c:v>252.14715747203959</c:v>
                </c:pt>
                <c:pt idx="6">
                  <c:v>424.46679599947885</c:v>
                </c:pt>
                <c:pt idx="7">
                  <c:v>346.57663739342888</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346.26336900762828</c:v>
                </c:pt>
                <c:pt idx="1">
                  <c:v>217.21797785404956</c:v>
                </c:pt>
                <c:pt idx="2">
                  <c:v>352.38324210849481</c:v>
                </c:pt>
                <c:pt idx="3">
                  <c:v>311.58201502185898</c:v>
                </c:pt>
                <c:pt idx="4">
                  <c:v>235.7958008178918</c:v>
                </c:pt>
                <c:pt idx="5">
                  <c:v>258.4100055995259</c:v>
                </c:pt>
                <c:pt idx="6">
                  <c:v>421.48985150204112</c:v>
                </c:pt>
                <c:pt idx="7">
                  <c:v>341.26421225298947</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354.49925264643571</c:v>
                </c:pt>
                <c:pt idx="1">
                  <c:v>251.87647308317398</c:v>
                </c:pt>
                <c:pt idx="2">
                  <c:v>361.15674486751379</c:v>
                </c:pt>
                <c:pt idx="3">
                  <c:v>293.03656913564532</c:v>
                </c:pt>
                <c:pt idx="4">
                  <c:v>240.93175505978476</c:v>
                </c:pt>
                <c:pt idx="5">
                  <c:v>273.72579274317985</c:v>
                </c:pt>
                <c:pt idx="6">
                  <c:v>456.92433305374107</c:v>
                </c:pt>
                <c:pt idx="7">
                  <c:v>338.24519375112874</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379.04923622065155</c:v>
                </c:pt>
                <c:pt idx="1">
                  <c:v>248.78958807040294</c:v>
                </c:pt>
                <c:pt idx="2">
                  <c:v>377.20369967273018</c:v>
                </c:pt>
                <c:pt idx="3">
                  <c:v>331.06264862542508</c:v>
                </c:pt>
                <c:pt idx="4">
                  <c:v>250.76882927215206</c:v>
                </c:pt>
                <c:pt idx="5">
                  <c:v>269.96756196134152</c:v>
                </c:pt>
                <c:pt idx="6">
                  <c:v>488.22073400459703</c:v>
                </c:pt>
                <c:pt idx="7">
                  <c:v>332.43010004571352</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54884">
                <a:alpha val="30196"/>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Sheet1!$B$2:$B$9</c:f>
              <c:numCache>
                <c:formatCode>0.0\ %</c:formatCode>
                <c:ptCount val="8"/>
                <c:pt idx="0">
                  <c:v>0.76</c:v>
                </c:pt>
                <c:pt idx="1">
                  <c:v>0.61</c:v>
                </c:pt>
                <c:pt idx="2">
                  <c:v>0.64</c:v>
                </c:pt>
                <c:pt idx="3">
                  <c:v>0.65</c:v>
                </c:pt>
                <c:pt idx="4">
                  <c:v>0.35</c:v>
                </c:pt>
                <c:pt idx="6">
                  <c:v>0.59</c:v>
                </c:pt>
                <c:pt idx="7">
                  <c:v>0.88</c:v>
                </c:pt>
              </c:numCache>
            </c:numRef>
          </c:val>
          <c:extLst>
            <c:ext xmlns:c16="http://schemas.microsoft.com/office/drawing/2014/chart" uri="{C3380CC4-5D6E-409C-BE32-E72D297353CC}">
              <c16:uniqueId val="{00000000-AA51-461D-A7EF-0423C6F3D3F9}"/>
            </c:ext>
          </c:extLst>
        </c:ser>
        <c:ser>
          <c:idx val="1"/>
          <c:order val="1"/>
          <c:tx>
            <c:strRef>
              <c:f>Sheet1!$C$1</c:f>
              <c:strCache>
                <c:ptCount val="1"/>
                <c:pt idx="0">
                  <c:v>2019</c:v>
                </c:pt>
              </c:strCache>
            </c:strRef>
          </c:tx>
          <c:spPr>
            <a:solidFill>
              <a:srgbClr val="054884">
                <a:alpha val="45098"/>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Sheet1!$C$2:$C$9</c:f>
              <c:numCache>
                <c:formatCode>0.0\ %</c:formatCode>
                <c:ptCount val="8"/>
                <c:pt idx="0">
                  <c:v>0.83</c:v>
                </c:pt>
                <c:pt idx="1">
                  <c:v>0.61</c:v>
                </c:pt>
                <c:pt idx="2">
                  <c:v>0.67</c:v>
                </c:pt>
                <c:pt idx="3">
                  <c:v>0.68</c:v>
                </c:pt>
                <c:pt idx="4">
                  <c:v>0.38</c:v>
                </c:pt>
                <c:pt idx="6">
                  <c:v>0.71</c:v>
                </c:pt>
                <c:pt idx="7">
                  <c:v>0.91</c:v>
                </c:pt>
              </c:numCache>
            </c:numRef>
          </c:val>
          <c:extLst>
            <c:ext xmlns:c16="http://schemas.microsoft.com/office/drawing/2014/chart" uri="{C3380CC4-5D6E-409C-BE32-E72D297353CC}">
              <c16:uniqueId val="{00000001-AA51-461D-A7EF-0423C6F3D3F9}"/>
            </c:ext>
          </c:extLst>
        </c:ser>
        <c:ser>
          <c:idx val="2"/>
          <c:order val="2"/>
          <c:tx>
            <c:strRef>
              <c:f>Sheet1!$D$1</c:f>
              <c:strCache>
                <c:ptCount val="1"/>
                <c:pt idx="0">
                  <c:v>2020</c:v>
                </c:pt>
              </c:strCache>
            </c:strRef>
          </c:tx>
          <c:spPr>
            <a:solidFill>
              <a:srgbClr val="054884">
                <a:alpha val="6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Sheet1!$D$2:$D$9</c:f>
              <c:numCache>
                <c:formatCode>0.0\ %</c:formatCode>
                <c:ptCount val="8"/>
                <c:pt idx="0">
                  <c:v>0.87</c:v>
                </c:pt>
                <c:pt idx="1">
                  <c:v>0.61</c:v>
                </c:pt>
                <c:pt idx="2">
                  <c:v>0.7</c:v>
                </c:pt>
                <c:pt idx="3">
                  <c:v>0.69</c:v>
                </c:pt>
                <c:pt idx="4">
                  <c:v>0.4</c:v>
                </c:pt>
                <c:pt idx="6">
                  <c:v>0.74</c:v>
                </c:pt>
                <c:pt idx="7">
                  <c:v>0.93</c:v>
                </c:pt>
              </c:numCache>
            </c:numRef>
          </c:val>
          <c:extLst>
            <c:ext xmlns:c16="http://schemas.microsoft.com/office/drawing/2014/chart" uri="{C3380CC4-5D6E-409C-BE32-E72D297353CC}">
              <c16:uniqueId val="{00000002-AA51-461D-A7EF-0423C6F3D3F9}"/>
            </c:ext>
          </c:extLst>
        </c:ser>
        <c:ser>
          <c:idx val="3"/>
          <c:order val="3"/>
          <c:tx>
            <c:strRef>
              <c:f>Sheet1!$E$1</c:f>
              <c:strCache>
                <c:ptCount val="1"/>
                <c:pt idx="0">
                  <c:v>2021</c:v>
                </c:pt>
              </c:strCache>
            </c:strRef>
          </c:tx>
          <c:spPr>
            <a:solidFill>
              <a:srgbClr val="054884">
                <a:alpha val="8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Sheet1!$E$2:$E$9</c:f>
              <c:numCache>
                <c:formatCode>0.0\ %</c:formatCode>
                <c:ptCount val="8"/>
                <c:pt idx="0">
                  <c:v>0.89</c:v>
                </c:pt>
                <c:pt idx="1">
                  <c:v>0.61</c:v>
                </c:pt>
                <c:pt idx="2">
                  <c:v>0.79</c:v>
                </c:pt>
                <c:pt idx="3">
                  <c:v>0.71</c:v>
                </c:pt>
                <c:pt idx="4">
                  <c:v>0.49</c:v>
                </c:pt>
                <c:pt idx="6">
                  <c:v>0.76</c:v>
                </c:pt>
                <c:pt idx="7">
                  <c:v>0.94140000000000001</c:v>
                </c:pt>
              </c:numCache>
            </c:numRef>
          </c:val>
          <c:extLst>
            <c:ext xmlns:c16="http://schemas.microsoft.com/office/drawing/2014/chart" uri="{C3380CC4-5D6E-409C-BE32-E72D297353CC}">
              <c16:uniqueId val="{00000003-AA51-461D-A7EF-0423C6F3D3F9}"/>
            </c:ext>
          </c:extLst>
        </c:ser>
        <c:ser>
          <c:idx val="4"/>
          <c:order val="4"/>
          <c:tx>
            <c:strRef>
              <c:f>Sheet1!$F$1</c:f>
              <c:strCache>
                <c:ptCount val="1"/>
                <c:pt idx="0">
                  <c:v>2022</c:v>
                </c:pt>
              </c:strCache>
            </c:strRef>
          </c:tx>
          <c:spPr>
            <a:solidFill>
              <a:srgbClr val="934218"/>
            </a:solidFill>
            <a:ln>
              <a:solidFill>
                <a:srgbClr val="934218"/>
              </a:solidFill>
            </a:ln>
            <a:effectLst/>
          </c:spPr>
          <c:invertIfNegative val="0"/>
          <c:dLbls>
            <c:dLbl>
              <c:idx val="0"/>
              <c:layout>
                <c:manualLayout>
                  <c:x val="6.2884810476074426E-3"/>
                  <c:y val="3.01171521582501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FB-4C12-8530-812E17E9EBF9}"/>
                </c:ext>
              </c:extLst>
            </c:dLbl>
            <c:dLbl>
              <c:idx val="4"/>
              <c:layout>
                <c:manualLayout>
                  <c:x val="6.28848104760737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FB-4C12-8530-812E17E9EBF9}"/>
                </c:ext>
              </c:extLst>
            </c:dLbl>
            <c:dLbl>
              <c:idx val="7"/>
              <c:layout>
                <c:manualLayout>
                  <c:x val="8.8246700181464771E-3"/>
                  <c:y val="-3.14351676507780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FB-4C12-8530-812E17E9EBF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Sheet1!$F$2:$F$9</c:f>
              <c:numCache>
                <c:formatCode>0.0\ %</c:formatCode>
                <c:ptCount val="8"/>
                <c:pt idx="0">
                  <c:v>0.92</c:v>
                </c:pt>
                <c:pt idx="1">
                  <c:v>0.61</c:v>
                </c:pt>
                <c:pt idx="2">
                  <c:v>0.79</c:v>
                </c:pt>
                <c:pt idx="3">
                  <c:v>0.71</c:v>
                </c:pt>
                <c:pt idx="4">
                  <c:v>0.52</c:v>
                </c:pt>
                <c:pt idx="5">
                  <c:v>0.72</c:v>
                </c:pt>
                <c:pt idx="6">
                  <c:v>0.82</c:v>
                </c:pt>
                <c:pt idx="7">
                  <c:v>0.96350000000000002</c:v>
                </c:pt>
              </c:numCache>
            </c:numRef>
          </c:val>
          <c:extLst>
            <c:ext xmlns:c16="http://schemas.microsoft.com/office/drawing/2014/chart" uri="{C3380CC4-5D6E-409C-BE32-E72D297353CC}">
              <c16:uniqueId val="{00000009-AA51-461D-A7EF-0423C6F3D3F9}"/>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54884">
                <a:alpha val="30196"/>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Sheet1!$B$2:$B$9</c:f>
              <c:numCache>
                <c:formatCode>0.0\ %</c:formatCode>
                <c:ptCount val="8"/>
                <c:pt idx="0">
                  <c:v>0.96</c:v>
                </c:pt>
                <c:pt idx="1">
                  <c:v>0.63</c:v>
                </c:pt>
                <c:pt idx="2">
                  <c:v>0.95</c:v>
                </c:pt>
                <c:pt idx="3">
                  <c:v>0.8</c:v>
                </c:pt>
                <c:pt idx="4">
                  <c:v>0.73</c:v>
                </c:pt>
                <c:pt idx="6">
                  <c:v>0.86</c:v>
                </c:pt>
                <c:pt idx="7">
                  <c:v>0.92</c:v>
                </c:pt>
              </c:numCache>
            </c:numRef>
          </c:val>
          <c:extLst>
            <c:ext xmlns:c16="http://schemas.microsoft.com/office/drawing/2014/chart" uri="{C3380CC4-5D6E-409C-BE32-E72D297353CC}">
              <c16:uniqueId val="{00000000-26FD-43C4-9DF7-821C9366A69F}"/>
            </c:ext>
          </c:extLst>
        </c:ser>
        <c:ser>
          <c:idx val="1"/>
          <c:order val="1"/>
          <c:tx>
            <c:strRef>
              <c:f>Sheet1!$C$1</c:f>
              <c:strCache>
                <c:ptCount val="1"/>
                <c:pt idx="0">
                  <c:v>2019</c:v>
                </c:pt>
              </c:strCache>
            </c:strRef>
          </c:tx>
          <c:spPr>
            <a:solidFill>
              <a:srgbClr val="054884">
                <a:alpha val="45098"/>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Sheet1!$C$2:$C$9</c:f>
              <c:numCache>
                <c:formatCode>0.0\ %</c:formatCode>
                <c:ptCount val="8"/>
                <c:pt idx="0">
                  <c:v>0.98</c:v>
                </c:pt>
                <c:pt idx="1">
                  <c:v>0.64</c:v>
                </c:pt>
                <c:pt idx="2">
                  <c:v>0.96</c:v>
                </c:pt>
                <c:pt idx="3">
                  <c:v>0.82</c:v>
                </c:pt>
                <c:pt idx="4">
                  <c:v>0.75</c:v>
                </c:pt>
                <c:pt idx="6">
                  <c:v>0.89</c:v>
                </c:pt>
                <c:pt idx="7">
                  <c:v>0.94</c:v>
                </c:pt>
              </c:numCache>
            </c:numRef>
          </c:val>
          <c:extLst>
            <c:ext xmlns:c16="http://schemas.microsoft.com/office/drawing/2014/chart" uri="{C3380CC4-5D6E-409C-BE32-E72D297353CC}">
              <c16:uniqueId val="{00000001-26FD-43C4-9DF7-821C9366A69F}"/>
            </c:ext>
          </c:extLst>
        </c:ser>
        <c:ser>
          <c:idx val="2"/>
          <c:order val="2"/>
          <c:tx>
            <c:strRef>
              <c:f>Sheet1!$D$1</c:f>
              <c:strCache>
                <c:ptCount val="1"/>
                <c:pt idx="0">
                  <c:v>2020</c:v>
                </c:pt>
              </c:strCache>
            </c:strRef>
          </c:tx>
          <c:spPr>
            <a:solidFill>
              <a:srgbClr val="054884">
                <a:alpha val="6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Sheet1!$D$2:$D$9</c:f>
              <c:numCache>
                <c:formatCode>0.0\ %</c:formatCode>
                <c:ptCount val="8"/>
                <c:pt idx="0">
                  <c:v>0.98</c:v>
                </c:pt>
                <c:pt idx="1">
                  <c:v>0.71</c:v>
                </c:pt>
                <c:pt idx="2">
                  <c:v>0.97</c:v>
                </c:pt>
                <c:pt idx="3">
                  <c:v>0.84</c:v>
                </c:pt>
                <c:pt idx="4">
                  <c:v>0.77</c:v>
                </c:pt>
                <c:pt idx="6">
                  <c:v>0.98</c:v>
                </c:pt>
                <c:pt idx="7">
                  <c:v>0.95</c:v>
                </c:pt>
              </c:numCache>
            </c:numRef>
          </c:val>
          <c:extLst>
            <c:ext xmlns:c16="http://schemas.microsoft.com/office/drawing/2014/chart" uri="{C3380CC4-5D6E-409C-BE32-E72D297353CC}">
              <c16:uniqueId val="{00000002-26FD-43C4-9DF7-821C9366A69F}"/>
            </c:ext>
          </c:extLst>
        </c:ser>
        <c:ser>
          <c:idx val="3"/>
          <c:order val="3"/>
          <c:tx>
            <c:strRef>
              <c:f>Sheet1!$E$1</c:f>
              <c:strCache>
                <c:ptCount val="1"/>
                <c:pt idx="0">
                  <c:v>2021</c:v>
                </c:pt>
              </c:strCache>
            </c:strRef>
          </c:tx>
          <c:spPr>
            <a:solidFill>
              <a:srgbClr val="054884">
                <a:alpha val="8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Sheet1!$E$2:$E$9</c:f>
              <c:numCache>
                <c:formatCode>0.0\ %</c:formatCode>
                <c:ptCount val="8"/>
                <c:pt idx="0">
                  <c:v>0.98</c:v>
                </c:pt>
                <c:pt idx="1">
                  <c:v>0.73799999999999999</c:v>
                </c:pt>
                <c:pt idx="2">
                  <c:v>0.98</c:v>
                </c:pt>
                <c:pt idx="3">
                  <c:v>0.85</c:v>
                </c:pt>
                <c:pt idx="4">
                  <c:v>0.78</c:v>
                </c:pt>
                <c:pt idx="6">
                  <c:v>0.98</c:v>
                </c:pt>
                <c:pt idx="7">
                  <c:v>0.95079999999999998</c:v>
                </c:pt>
              </c:numCache>
            </c:numRef>
          </c:val>
          <c:extLst>
            <c:ext xmlns:c16="http://schemas.microsoft.com/office/drawing/2014/chart" uri="{C3380CC4-5D6E-409C-BE32-E72D297353CC}">
              <c16:uniqueId val="{00000003-26FD-43C4-9DF7-821C9366A69F}"/>
            </c:ext>
          </c:extLst>
        </c:ser>
        <c:ser>
          <c:idx val="4"/>
          <c:order val="4"/>
          <c:tx>
            <c:strRef>
              <c:f>Sheet1!$F$1</c:f>
              <c:strCache>
                <c:ptCount val="1"/>
                <c:pt idx="0">
                  <c:v>2022</c:v>
                </c:pt>
              </c:strCache>
            </c:strRef>
          </c:tx>
          <c:spPr>
            <a:solidFill>
              <a:srgbClr val="934218"/>
            </a:solidFill>
            <a:ln>
              <a:solidFill>
                <a:srgbClr val="934218"/>
              </a:solidFill>
            </a:ln>
            <a:effectLst/>
          </c:spPr>
          <c:invertIfNegative val="0"/>
          <c:dLbls>
            <c:dLbl>
              <c:idx val="0"/>
              <c:layout>
                <c:manualLayout>
                  <c:x val="6.2884810476074426E-3"/>
                  <c:y val="3.01171521582501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FD-43C4-9DF7-821C9366A69F}"/>
                </c:ext>
              </c:extLst>
            </c:dLbl>
            <c:dLbl>
              <c:idx val="4"/>
              <c:layout>
                <c:manualLayout>
                  <c:x val="6.28848104760737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FD-43C4-9DF7-821C9366A69F}"/>
                </c:ext>
              </c:extLst>
            </c:dLbl>
            <c:dLbl>
              <c:idx val="7"/>
              <c:layout>
                <c:manualLayout>
                  <c:x val="8.8246700181464771E-3"/>
                  <c:y val="-3.14351676507780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FD-43C4-9DF7-821C9366A69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Sheet1!$F$2:$F$9</c:f>
              <c:numCache>
                <c:formatCode>0.0\ %</c:formatCode>
                <c:ptCount val="8"/>
                <c:pt idx="0">
                  <c:v>0.99</c:v>
                </c:pt>
                <c:pt idx="1">
                  <c:v>0.74399999999999999</c:v>
                </c:pt>
                <c:pt idx="2">
                  <c:v>0.98</c:v>
                </c:pt>
                <c:pt idx="3">
                  <c:v>0.87</c:v>
                </c:pt>
                <c:pt idx="4">
                  <c:v>0.78</c:v>
                </c:pt>
                <c:pt idx="5">
                  <c:v>0.84</c:v>
                </c:pt>
                <c:pt idx="6">
                  <c:v>0.99</c:v>
                </c:pt>
                <c:pt idx="7">
                  <c:v>0.96809999999999996</c:v>
                </c:pt>
              </c:numCache>
            </c:numRef>
          </c:val>
          <c:extLst>
            <c:ext xmlns:c16="http://schemas.microsoft.com/office/drawing/2014/chart" uri="{C3380CC4-5D6E-409C-BE32-E72D297353CC}">
              <c16:uniqueId val="{00000007-26FD-43C4-9DF7-821C9366A69F}"/>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54884">
                <a:alpha val="30196"/>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Sheet1!$B$2:$B$9</c:f>
              <c:numCache>
                <c:formatCode>0.0\ %</c:formatCode>
                <c:ptCount val="8"/>
                <c:pt idx="0">
                  <c:v>0.78</c:v>
                </c:pt>
                <c:pt idx="1">
                  <c:v>0.61</c:v>
                </c:pt>
                <c:pt idx="2">
                  <c:v>0.93</c:v>
                </c:pt>
                <c:pt idx="3">
                  <c:v>0.5</c:v>
                </c:pt>
                <c:pt idx="4">
                  <c:v>0.62</c:v>
                </c:pt>
                <c:pt idx="6">
                  <c:v>0.82</c:v>
                </c:pt>
                <c:pt idx="7">
                  <c:v>0.91</c:v>
                </c:pt>
              </c:numCache>
            </c:numRef>
          </c:val>
          <c:extLst>
            <c:ext xmlns:c16="http://schemas.microsoft.com/office/drawing/2014/chart" uri="{C3380CC4-5D6E-409C-BE32-E72D297353CC}">
              <c16:uniqueId val="{00000000-315F-4E36-8BB2-B8F0AFB11B0E}"/>
            </c:ext>
          </c:extLst>
        </c:ser>
        <c:ser>
          <c:idx val="1"/>
          <c:order val="1"/>
          <c:tx>
            <c:strRef>
              <c:f>Sheet1!$C$1</c:f>
              <c:strCache>
                <c:ptCount val="1"/>
                <c:pt idx="0">
                  <c:v>2019</c:v>
                </c:pt>
              </c:strCache>
            </c:strRef>
          </c:tx>
          <c:spPr>
            <a:solidFill>
              <a:srgbClr val="054884">
                <a:alpha val="45098"/>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Sheet1!$C$2:$C$9</c:f>
              <c:numCache>
                <c:formatCode>0.0\ %</c:formatCode>
                <c:ptCount val="8"/>
                <c:pt idx="0">
                  <c:v>0.87</c:v>
                </c:pt>
                <c:pt idx="1">
                  <c:v>0.61</c:v>
                </c:pt>
                <c:pt idx="2">
                  <c:v>0.94</c:v>
                </c:pt>
                <c:pt idx="3">
                  <c:v>0.5</c:v>
                </c:pt>
                <c:pt idx="4">
                  <c:v>0.64</c:v>
                </c:pt>
                <c:pt idx="6">
                  <c:v>0.86</c:v>
                </c:pt>
                <c:pt idx="7">
                  <c:v>0.93</c:v>
                </c:pt>
              </c:numCache>
            </c:numRef>
          </c:val>
          <c:extLst>
            <c:ext xmlns:c16="http://schemas.microsoft.com/office/drawing/2014/chart" uri="{C3380CC4-5D6E-409C-BE32-E72D297353CC}">
              <c16:uniqueId val="{00000001-315F-4E36-8BB2-B8F0AFB11B0E}"/>
            </c:ext>
          </c:extLst>
        </c:ser>
        <c:ser>
          <c:idx val="2"/>
          <c:order val="2"/>
          <c:tx>
            <c:strRef>
              <c:f>Sheet1!$D$1</c:f>
              <c:strCache>
                <c:ptCount val="1"/>
                <c:pt idx="0">
                  <c:v>2020</c:v>
                </c:pt>
              </c:strCache>
            </c:strRef>
          </c:tx>
          <c:spPr>
            <a:solidFill>
              <a:srgbClr val="054884">
                <a:alpha val="6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Sheet1!$D$2:$D$9</c:f>
              <c:numCache>
                <c:formatCode>0.0\ %</c:formatCode>
                <c:ptCount val="8"/>
                <c:pt idx="0">
                  <c:v>0.88</c:v>
                </c:pt>
                <c:pt idx="1">
                  <c:v>0.61</c:v>
                </c:pt>
                <c:pt idx="2">
                  <c:v>0.95</c:v>
                </c:pt>
                <c:pt idx="3">
                  <c:v>0.5</c:v>
                </c:pt>
                <c:pt idx="4">
                  <c:v>0.65</c:v>
                </c:pt>
                <c:pt idx="6">
                  <c:v>0.89</c:v>
                </c:pt>
                <c:pt idx="7">
                  <c:v>0.94</c:v>
                </c:pt>
              </c:numCache>
            </c:numRef>
          </c:val>
          <c:extLst>
            <c:ext xmlns:c16="http://schemas.microsoft.com/office/drawing/2014/chart" uri="{C3380CC4-5D6E-409C-BE32-E72D297353CC}">
              <c16:uniqueId val="{00000002-315F-4E36-8BB2-B8F0AFB11B0E}"/>
            </c:ext>
          </c:extLst>
        </c:ser>
        <c:ser>
          <c:idx val="3"/>
          <c:order val="3"/>
          <c:tx>
            <c:strRef>
              <c:f>Sheet1!$E$1</c:f>
              <c:strCache>
                <c:ptCount val="1"/>
                <c:pt idx="0">
                  <c:v>2021</c:v>
                </c:pt>
              </c:strCache>
            </c:strRef>
          </c:tx>
          <c:spPr>
            <a:solidFill>
              <a:srgbClr val="054884">
                <a:alpha val="80000"/>
              </a:srgbClr>
            </a:solidFill>
            <a:ln>
              <a:noFill/>
            </a:ln>
            <a:effectLst/>
          </c:spPr>
          <c:invertIfNegative val="0"/>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Sheet1!$E$2:$E$9</c:f>
              <c:numCache>
                <c:formatCode>0.0\ %</c:formatCode>
                <c:ptCount val="8"/>
                <c:pt idx="0">
                  <c:v>0.9</c:v>
                </c:pt>
                <c:pt idx="1">
                  <c:v>0.60899999999999999</c:v>
                </c:pt>
                <c:pt idx="2">
                  <c:v>0.96</c:v>
                </c:pt>
                <c:pt idx="3">
                  <c:v>0.6</c:v>
                </c:pt>
                <c:pt idx="4">
                  <c:v>0.71</c:v>
                </c:pt>
                <c:pt idx="6">
                  <c:v>0.9</c:v>
                </c:pt>
                <c:pt idx="7">
                  <c:v>0.95079999999999998</c:v>
                </c:pt>
              </c:numCache>
            </c:numRef>
          </c:val>
          <c:extLst>
            <c:ext xmlns:c16="http://schemas.microsoft.com/office/drawing/2014/chart" uri="{C3380CC4-5D6E-409C-BE32-E72D297353CC}">
              <c16:uniqueId val="{00000003-315F-4E36-8BB2-B8F0AFB11B0E}"/>
            </c:ext>
          </c:extLst>
        </c:ser>
        <c:ser>
          <c:idx val="4"/>
          <c:order val="4"/>
          <c:tx>
            <c:strRef>
              <c:f>Sheet1!$F$1</c:f>
              <c:strCache>
                <c:ptCount val="1"/>
                <c:pt idx="0">
                  <c:v>2022</c:v>
                </c:pt>
              </c:strCache>
            </c:strRef>
          </c:tx>
          <c:spPr>
            <a:solidFill>
              <a:srgbClr val="934218"/>
            </a:solidFill>
            <a:ln>
              <a:solidFill>
                <a:srgbClr val="934218"/>
              </a:solidFill>
            </a:ln>
            <a:effectLst/>
          </c:spPr>
          <c:invertIfNegative val="0"/>
          <c:dLbls>
            <c:dLbl>
              <c:idx val="0"/>
              <c:layout>
                <c:manualLayout>
                  <c:x val="6.2884810476074426E-3"/>
                  <c:y val="3.01171521582501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5F-4E36-8BB2-B8F0AFB11B0E}"/>
                </c:ext>
              </c:extLst>
            </c:dLbl>
            <c:dLbl>
              <c:idx val="4"/>
              <c:layout>
                <c:manualLayout>
                  <c:x val="6.28848104760737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5F-4E36-8BB2-B8F0AFB11B0E}"/>
                </c:ext>
              </c:extLst>
            </c:dLbl>
            <c:dLbl>
              <c:idx val="7"/>
              <c:layout>
                <c:manualLayout>
                  <c:x val="8.8246700181464771E-3"/>
                  <c:y val="-3.14351676507780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5F-4E36-8BB2-B8F0AFB11B0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Iceland</c:v>
                </c:pt>
                <c:pt idx="1">
                  <c:v>Lithuania</c:v>
                </c:pt>
                <c:pt idx="2">
                  <c:v>Denmark</c:v>
                </c:pt>
                <c:pt idx="3">
                  <c:v>Estonia</c:v>
                </c:pt>
                <c:pt idx="4">
                  <c:v>Finland</c:v>
                </c:pt>
                <c:pt idx="5">
                  <c:v>Latvia</c:v>
                </c:pt>
                <c:pt idx="6">
                  <c:v>Norway</c:v>
                </c:pt>
                <c:pt idx="7">
                  <c:v>Sweden</c:v>
                </c:pt>
              </c:strCache>
            </c:strRef>
          </c:cat>
          <c:val>
            <c:numRef>
              <c:f>Sheet1!$F$2:$F$9</c:f>
              <c:numCache>
                <c:formatCode>0.0\ %</c:formatCode>
                <c:ptCount val="8"/>
                <c:pt idx="0">
                  <c:v>0.93</c:v>
                </c:pt>
                <c:pt idx="1">
                  <c:v>0.61</c:v>
                </c:pt>
                <c:pt idx="2">
                  <c:v>0.97</c:v>
                </c:pt>
                <c:pt idx="3">
                  <c:v>0.7</c:v>
                </c:pt>
                <c:pt idx="4">
                  <c:v>0.73</c:v>
                </c:pt>
                <c:pt idx="5">
                  <c:v>0.73</c:v>
                </c:pt>
                <c:pt idx="6">
                  <c:v>0.94</c:v>
                </c:pt>
                <c:pt idx="7">
                  <c:v>0.97</c:v>
                </c:pt>
              </c:numCache>
            </c:numRef>
          </c:val>
          <c:extLst>
            <c:ext xmlns:c16="http://schemas.microsoft.com/office/drawing/2014/chart" uri="{C3380CC4-5D6E-409C-BE32-E72D297353CC}">
              <c16:uniqueId val="{00000007-315F-4E36-8BB2-B8F0AFB11B0E}"/>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08250289072069E-2"/>
          <c:y val="2.2963952332484484E-2"/>
          <c:w val="0.9411416989871485"/>
          <c:h val="0.78788480350417234"/>
        </c:manualLayout>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_-* #\ ##0_-;\-* #\ ##0_-;_-* "-"??_-;_-@_-</c:formatCode>
                <c:ptCount val="8"/>
                <c:pt idx="0">
                  <c:v>211.63655110814875</c:v>
                </c:pt>
                <c:pt idx="1">
                  <c:v>216.91258426445495</c:v>
                </c:pt>
                <c:pt idx="2">
                  <c:v>224.68304808144634</c:v>
                </c:pt>
                <c:pt idx="3">
                  <c:v>204.71612378629166</c:v>
                </c:pt>
                <c:pt idx="4">
                  <c:v>284.24281556682189</c:v>
                </c:pt>
                <c:pt idx="5">
                  <c:v>253.0378725819576</c:v>
                </c:pt>
                <c:pt idx="6">
                  <c:v>224.55891751367074</c:v>
                </c:pt>
                <c:pt idx="7">
                  <c:v>271.09683794466406</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_-* #\ ##0_-;\-* #\ ##0_-;_-* "-"??_-;_-@_-</c:formatCode>
                <c:ptCount val="8"/>
                <c:pt idx="0">
                  <c:v>212.16730447113815</c:v>
                </c:pt>
                <c:pt idx="1">
                  <c:v>222.42015267482878</c:v>
                </c:pt>
                <c:pt idx="2">
                  <c:v>221.49050514635439</c:v>
                </c:pt>
                <c:pt idx="3">
                  <c:v>207.98843668327774</c:v>
                </c:pt>
                <c:pt idx="4">
                  <c:v>284.20612565764986</c:v>
                </c:pt>
                <c:pt idx="5">
                  <c:v>254.480974290407</c:v>
                </c:pt>
                <c:pt idx="6">
                  <c:v>224.66200240786918</c:v>
                </c:pt>
                <c:pt idx="7">
                  <c:v>281.88639794881522</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_-* #\ ##0_-;\-* #\ ##0_-;_-* "-"??_-;_-@_-</c:formatCode>
                <c:ptCount val="8"/>
                <c:pt idx="0">
                  <c:v>219.87601644284345</c:v>
                </c:pt>
                <c:pt idx="1">
                  <c:v>222.47665207293267</c:v>
                </c:pt>
                <c:pt idx="2">
                  <c:v>212.17581502178226</c:v>
                </c:pt>
                <c:pt idx="3">
                  <c:v>213.29144399222994</c:v>
                </c:pt>
                <c:pt idx="4">
                  <c:v>245.58690552636065</c:v>
                </c:pt>
                <c:pt idx="5">
                  <c:v>259.31519743458517</c:v>
                </c:pt>
                <c:pt idx="6">
                  <c:v>228.22347298079973</c:v>
                </c:pt>
                <c:pt idx="7">
                  <c:v>292.82003856829328</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_-* #\ ##0_-;\-* #\ ##0_-;_-* "-"??_-;_-@_-</c:formatCode>
                <c:ptCount val="8"/>
                <c:pt idx="0">
                  <c:v>255.16460376529454</c:v>
                </c:pt>
                <c:pt idx="1">
                  <c:v>246.21432243743698</c:v>
                </c:pt>
                <c:pt idx="2">
                  <c:v>248.26250879520308</c:v>
                </c:pt>
                <c:pt idx="3">
                  <c:v>253.98237127341878</c:v>
                </c:pt>
                <c:pt idx="4">
                  <c:v>272.90322728313919</c:v>
                </c:pt>
                <c:pt idx="5">
                  <c:v>303.68878650870869</c:v>
                </c:pt>
                <c:pt idx="6">
                  <c:v>274.52979197933786</c:v>
                </c:pt>
                <c:pt idx="7">
                  <c:v>322.35764925972319</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c:formatCode>
                <c:ptCount val="8"/>
                <c:pt idx="0">
                  <c:v>254.60521925739457</c:v>
                </c:pt>
                <c:pt idx="1">
                  <c:v>268.44389603452606</c:v>
                </c:pt>
                <c:pt idx="2">
                  <c:v>244.50692270457131</c:v>
                </c:pt>
                <c:pt idx="3">
                  <c:v>251.82858114860412</c:v>
                </c:pt>
                <c:pt idx="4">
                  <c:v>287.43950664540591</c:v>
                </c:pt>
                <c:pt idx="5">
                  <c:v>295.77711744627044</c:v>
                </c:pt>
                <c:pt idx="6">
                  <c:v>270.16989336629115</c:v>
                </c:pt>
                <c:pt idx="7">
                  <c:v>332.30123899732115</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c:formatCode>
                <c:ptCount val="8"/>
                <c:pt idx="0">
                  <c:v>239.12114733979092</c:v>
                </c:pt>
                <c:pt idx="1">
                  <c:v>257.16709163829267</c:v>
                </c:pt>
                <c:pt idx="2">
                  <c:v>235.13829827311105</c:v>
                </c:pt>
                <c:pt idx="3">
                  <c:v>245.85781165916197</c:v>
                </c:pt>
                <c:pt idx="4">
                  <c:v>271.99388779371446</c:v>
                </c:pt>
                <c:pt idx="5">
                  <c:v>280.04933796083589</c:v>
                </c:pt>
                <c:pt idx="6">
                  <c:v>259.36253451149503</c:v>
                </c:pt>
                <c:pt idx="7">
                  <c:v>309.89038839257427</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360"/>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6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0.0_ ;\-0.0\ </c:formatCode>
                <c:ptCount val="8"/>
                <c:pt idx="0">
                  <c:v>7.5596265359438677</c:v>
                </c:pt>
                <c:pt idx="1">
                  <c:v>9.4989699766657498</c:v>
                </c:pt>
                <c:pt idx="2">
                  <c:v>23.06419570970321</c:v>
                </c:pt>
                <c:pt idx="3">
                  <c:v>6.2117376955086812</c:v>
                </c:pt>
                <c:pt idx="4">
                  <c:v>13.68736116345349</c:v>
                </c:pt>
                <c:pt idx="5">
                  <c:v>5.8530886872362773</c:v>
                </c:pt>
                <c:pt idx="6">
                  <c:v>3.4563070192278964</c:v>
                </c:pt>
                <c:pt idx="7">
                  <c:v>6.8434734436758893</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0.0_ ;\-0.0\ </c:formatCode>
                <c:ptCount val="8"/>
                <c:pt idx="0">
                  <c:v>9.9524404611150175</c:v>
                </c:pt>
                <c:pt idx="1">
                  <c:v>14.203313154491427</c:v>
                </c:pt>
                <c:pt idx="2">
                  <c:v>30.189514561558443</c:v>
                </c:pt>
                <c:pt idx="3">
                  <c:v>8.7381623999858071</c:v>
                </c:pt>
                <c:pt idx="4">
                  <c:v>15.888620365894987</c:v>
                </c:pt>
                <c:pt idx="5">
                  <c:v>9.350714197776524</c:v>
                </c:pt>
                <c:pt idx="6">
                  <c:v>4.3386848000666474</c:v>
                </c:pt>
                <c:pt idx="7">
                  <c:v>8.8722886039695279</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0.0_ ;\-0.0\ </c:formatCode>
                <c:ptCount val="8"/>
                <c:pt idx="0">
                  <c:v>13.164800220843318</c:v>
                </c:pt>
                <c:pt idx="1">
                  <c:v>19.230519163814847</c:v>
                </c:pt>
                <c:pt idx="2">
                  <c:v>36.33292044414425</c:v>
                </c:pt>
                <c:pt idx="3">
                  <c:v>12.851298331566584</c:v>
                </c:pt>
                <c:pt idx="4">
                  <c:v>22.27118700337671</c:v>
                </c:pt>
                <c:pt idx="5">
                  <c:v>14.072125092606178</c:v>
                </c:pt>
                <c:pt idx="6">
                  <c:v>5.1276642660466329</c:v>
                </c:pt>
                <c:pt idx="7">
                  <c:v>11.072003693261038</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0.0_ ;\-0.0\ </c:formatCode>
                <c:ptCount val="8"/>
                <c:pt idx="0">
                  <c:v>17.832443284329653</c:v>
                </c:pt>
                <c:pt idx="1">
                  <c:v>26.349990640065126</c:v>
                </c:pt>
                <c:pt idx="2">
                  <c:v>46.984048734746672</c:v>
                </c:pt>
                <c:pt idx="3">
                  <c:v>18.951676464420775</c:v>
                </c:pt>
                <c:pt idx="4">
                  <c:v>31.579936084303501</c:v>
                </c:pt>
                <c:pt idx="5">
                  <c:v>22.433758751597704</c:v>
                </c:pt>
                <c:pt idx="6">
                  <c:v>6.6764153617235751</c:v>
                </c:pt>
                <c:pt idx="7">
                  <c:v>14.991046028583357</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 ##0.0</c:formatCode>
                <c:ptCount val="8"/>
                <c:pt idx="0">
                  <c:v>22.44170603626748</c:v>
                </c:pt>
                <c:pt idx="1">
                  <c:v>34.167345279855788</c:v>
                </c:pt>
                <c:pt idx="2">
                  <c:v>55.9486631288487</c:v>
                </c:pt>
                <c:pt idx="3">
                  <c:v>23.249572976689134</c:v>
                </c:pt>
                <c:pt idx="4">
                  <c:v>42.18833320805058</c:v>
                </c:pt>
                <c:pt idx="5">
                  <c:v>28.67329770014091</c:v>
                </c:pt>
                <c:pt idx="6">
                  <c:v>8.7660547700991458</c:v>
                </c:pt>
                <c:pt idx="7">
                  <c:v>19.19555277152698</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 ##0.0</c:formatCode>
                <c:ptCount val="8"/>
                <c:pt idx="0">
                  <c:v>26.732423408927385</c:v>
                </c:pt>
                <c:pt idx="1">
                  <c:v>42.782669536515364</c:v>
                </c:pt>
                <c:pt idx="2">
                  <c:v>63.32142560888451</c:v>
                </c:pt>
                <c:pt idx="3">
                  <c:v>27.854294001241325</c:v>
                </c:pt>
                <c:pt idx="4">
                  <c:v>49.129404300636708</c:v>
                </c:pt>
                <c:pt idx="5">
                  <c:v>34.116750034906737</c:v>
                </c:pt>
                <c:pt idx="6">
                  <c:v>10.373229256094747</c:v>
                </c:pt>
                <c:pt idx="7">
                  <c:v>24.369227650003168</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93307828178494E-2"/>
          <c:y val="4.1016797900262469E-2"/>
          <c:w val="0.93738742628612803"/>
          <c:h val="0.77508083989501309"/>
        </c:manualLayout>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0.19943990770066369</c:v>
                </c:pt>
                <c:pt idx="1">
                  <c:v>0.19017660673363054</c:v>
                </c:pt>
                <c:pt idx="2">
                  <c:v>0.2686033208081911</c:v>
                </c:pt>
                <c:pt idx="3">
                  <c:v>9.1835270483570097E-2</c:v>
                </c:pt>
                <c:pt idx="4">
                  <c:v>0.15819030293443012</c:v>
                </c:pt>
                <c:pt idx="5">
                  <c:v>8.9358791926094944E-2</c:v>
                </c:pt>
                <c:pt idx="6">
                  <c:v>0.29624601014536733</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0.22729186864599374</c:v>
                </c:pt>
                <c:pt idx="1">
                  <c:v>0.21436874443320603</c:v>
                </c:pt>
                <c:pt idx="2">
                  <c:v>0.28815210951809916</c:v>
                </c:pt>
                <c:pt idx="3">
                  <c:v>0.13165598012274818</c:v>
                </c:pt>
                <c:pt idx="4">
                  <c:v>0.18177386289771497</c:v>
                </c:pt>
                <c:pt idx="5">
                  <c:v>0.10506859963409712</c:v>
                </c:pt>
                <c:pt idx="6">
                  <c:v>0.32664165765176012</c:v>
                </c:pt>
                <c:pt idx="7">
                  <c:v>0</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0.25003576480787559</c:v>
                </c:pt>
                <c:pt idx="1">
                  <c:v>0.25788577069864316</c:v>
                </c:pt>
                <c:pt idx="2">
                  <c:v>0.29862675131015703</c:v>
                </c:pt>
                <c:pt idx="3">
                  <c:v>0.1482970554795762</c:v>
                </c:pt>
                <c:pt idx="4">
                  <c:v>0.19342917425662129</c:v>
                </c:pt>
                <c:pt idx="5">
                  <c:v>0.11607070638383159</c:v>
                </c:pt>
                <c:pt idx="6">
                  <c:v>0.36602081384907165</c:v>
                </c:pt>
                <c:pt idx="7">
                  <c:v>0.31213710302091402</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0.28003722435700418</c:v>
                </c:pt>
                <c:pt idx="1">
                  <c:v>0.29695774952859555</c:v>
                </c:pt>
                <c:pt idx="2">
                  <c:v>0.31443171076330467</c:v>
                </c:pt>
                <c:pt idx="3">
                  <c:v>0.15727022278140523</c:v>
                </c:pt>
                <c:pt idx="4">
                  <c:v>0.21022351830714078</c:v>
                </c:pt>
                <c:pt idx="5">
                  <c:v>0.13247295827848679</c:v>
                </c:pt>
                <c:pt idx="6">
                  <c:v>0.42745673686961516</c:v>
                </c:pt>
                <c:pt idx="7">
                  <c:v>0.37197437132671746</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0.30701538018686236</c:v>
                </c:pt>
                <c:pt idx="1">
                  <c:v>0.33604771301310415</c:v>
                </c:pt>
                <c:pt idx="2">
                  <c:v>0.2703559560588662</c:v>
                </c:pt>
                <c:pt idx="3">
                  <c:v>0.16478492908932407</c:v>
                </c:pt>
                <c:pt idx="4">
                  <c:v>0.24363496977486956</c:v>
                </c:pt>
                <c:pt idx="5">
                  <c:v>0.17423390893364854</c:v>
                </c:pt>
                <c:pt idx="6">
                  <c:v>0.55957159735828821</c:v>
                </c:pt>
                <c:pt idx="7">
                  <c:v>0.46508639494833526</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2"/>
              <c:layout>
                <c:manualLayout>
                  <c:x val="1.13192658856933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CF-4CEE-8ACC-53B4E5880CBA}"/>
                </c:ext>
              </c:extLst>
            </c:dLbl>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0.33630479714475175</c:v>
                </c:pt>
                <c:pt idx="1">
                  <c:v>0.36759929832987281</c:v>
                </c:pt>
                <c:pt idx="2">
                  <c:v>0.30545219592278816</c:v>
                </c:pt>
                <c:pt idx="3">
                  <c:v>0.244998168961053</c:v>
                </c:pt>
                <c:pt idx="4">
                  <c:v>0.24800744340969341</c:v>
                </c:pt>
                <c:pt idx="5">
                  <c:v>0.26003478319245932</c:v>
                </c:pt>
                <c:pt idx="6">
                  <c:v>0.72003419500334243</c:v>
                </c:pt>
                <c:pt idx="7">
                  <c:v>0.57964265348792998</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150000000000000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0.19009892426991676</c:v>
                </c:pt>
                <c:pt idx="1">
                  <c:v>0.13900815955793208</c:v>
                </c:pt>
                <c:pt idx="2">
                  <c:v>6.8602740044254207E-2</c:v>
                </c:pt>
                <c:pt idx="3">
                  <c:v>0.37882049074472662</c:v>
                </c:pt>
                <c:pt idx="4">
                  <c:v>0.1773178885833645</c:v>
                </c:pt>
                <c:pt idx="5">
                  <c:v>0.17300111324678227</c:v>
                </c:pt>
                <c:pt idx="6">
                  <c:v>0.12967662514995887</c:v>
                </c:pt>
                <c:pt idx="7">
                  <c:v>0.25909090909090904</c:v>
                </c:pt>
              </c:numCache>
            </c:numRef>
          </c:val>
          <c:extLst>
            <c:ext xmlns:c16="http://schemas.microsoft.com/office/drawing/2014/chart" uri="{C3380CC4-5D6E-409C-BE32-E72D297353CC}">
              <c16:uniqueId val="{00000000-F74A-47B5-8B2E-A976D1865C62}"/>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0.19322947785261693</c:v>
                </c:pt>
                <c:pt idx="1">
                  <c:v>0.12152594314699355</c:v>
                </c:pt>
                <c:pt idx="2">
                  <c:v>5.8536560612796239E-2</c:v>
                </c:pt>
                <c:pt idx="3">
                  <c:v>0.34454650117229846</c:v>
                </c:pt>
                <c:pt idx="4">
                  <c:v>0.1364606076767946</c:v>
                </c:pt>
                <c:pt idx="5">
                  <c:v>0.15265565904034953</c:v>
                </c:pt>
                <c:pt idx="6">
                  <c:v>0.10609863121062001</c:v>
                </c:pt>
                <c:pt idx="7">
                  <c:v>0.21113987674709697</c:v>
                </c:pt>
              </c:numCache>
            </c:numRef>
          </c:val>
          <c:extLst>
            <c:ext xmlns:c16="http://schemas.microsoft.com/office/drawing/2014/chart" uri="{C3380CC4-5D6E-409C-BE32-E72D297353CC}">
              <c16:uniqueId val="{00000001-F74A-47B5-8B2E-A976D1865C62}"/>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0.17236851235744954</c:v>
                </c:pt>
                <c:pt idx="1">
                  <c:v>0.10455869782449043</c:v>
                </c:pt>
                <c:pt idx="2">
                  <c:v>4.8685209759049837E-2</c:v>
                </c:pt>
                <c:pt idx="3">
                  <c:v>0.31581780333613452</c:v>
                </c:pt>
                <c:pt idx="4">
                  <c:v>0.12371079979556267</c:v>
                </c:pt>
                <c:pt idx="5">
                  <c:v>0.13164250256792015</c:v>
                </c:pt>
                <c:pt idx="6">
                  <c:v>8.2830698657495552E-2</c:v>
                </c:pt>
                <c:pt idx="7">
                  <c:v>0.16953805189775367</c:v>
                </c:pt>
              </c:numCache>
            </c:numRef>
          </c:val>
          <c:extLst>
            <c:ext xmlns:c16="http://schemas.microsoft.com/office/drawing/2014/chart" uri="{C3380CC4-5D6E-409C-BE32-E72D297353CC}">
              <c16:uniqueId val="{00000002-F74A-47B5-8B2E-A976D1865C62}"/>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0.1259923510863358</c:v>
                </c:pt>
                <c:pt idx="1">
                  <c:v>9.0788591259995735E-2</c:v>
                </c:pt>
                <c:pt idx="2">
                  <c:v>4.0659272943530778E-2</c:v>
                </c:pt>
                <c:pt idx="3">
                  <c:v>0.29013644547604067</c:v>
                </c:pt>
                <c:pt idx="4">
                  <c:v>0.11092195689572755</c:v>
                </c:pt>
                <c:pt idx="5">
                  <c:v>0.1151401447948263</c:v>
                </c:pt>
                <c:pt idx="6">
                  <c:v>6.1383852598477298E-2</c:v>
                </c:pt>
                <c:pt idx="7">
                  <c:v>0.14251951055014936</c:v>
                </c:pt>
              </c:numCache>
            </c:numRef>
          </c:val>
          <c:extLst>
            <c:ext xmlns:c16="http://schemas.microsoft.com/office/drawing/2014/chart" uri="{C3380CC4-5D6E-409C-BE32-E72D297353CC}">
              <c16:uniqueId val="{00000003-F74A-47B5-8B2E-A976D1865C62}"/>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0.11927871048268697</c:v>
                </c:pt>
                <c:pt idx="1">
                  <c:v>7.7651532216645794E-2</c:v>
                </c:pt>
                <c:pt idx="2">
                  <c:v>3.7309121936123534E-2</c:v>
                </c:pt>
                <c:pt idx="3">
                  <c:v>0.26578214369245817</c:v>
                </c:pt>
                <c:pt idx="4">
                  <c:v>0.10129243819961754</c:v>
                </c:pt>
                <c:pt idx="5">
                  <c:v>0.10356814224386475</c:v>
                </c:pt>
                <c:pt idx="6">
                  <c:v>4.3190292833352073E-2</c:v>
                </c:pt>
                <c:pt idx="7">
                  <c:v>0.12065375047837733</c:v>
                </c:pt>
              </c:numCache>
            </c:numRef>
          </c:val>
          <c:extLst>
            <c:ext xmlns:c16="http://schemas.microsoft.com/office/drawing/2014/chart" uri="{C3380CC4-5D6E-409C-BE32-E72D297353CC}">
              <c16:uniqueId val="{00000004-F74A-47B5-8B2E-A976D1865C62}"/>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4A-47B5-8B2E-A976D1865C62}"/>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4A-47B5-8B2E-A976D1865C62}"/>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4A-47B5-8B2E-A976D1865C62}"/>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4A-47B5-8B2E-A976D1865C62}"/>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4A-47B5-8B2E-A976D1865C62}"/>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4A-47B5-8B2E-A976D1865C62}"/>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4A-47B5-8B2E-A976D1865C62}"/>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4A-47B5-8B2E-A976D1865C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0.11950199691402869</c:v>
                </c:pt>
                <c:pt idx="1">
                  <c:v>6.3733816341651262E-2</c:v>
                </c:pt>
                <c:pt idx="2">
                  <c:v>3.2521674977661563E-2</c:v>
                </c:pt>
                <c:pt idx="3">
                  <c:v>0.23984031277239926</c:v>
                </c:pt>
                <c:pt idx="4">
                  <c:v>9.2405342940656651E-2</c:v>
                </c:pt>
                <c:pt idx="5">
                  <c:v>8.7263225690051974E-2</c:v>
                </c:pt>
                <c:pt idx="6">
                  <c:v>2.5667188223108626E-2</c:v>
                </c:pt>
                <c:pt idx="7">
                  <c:v>0.1043527846417031</c:v>
                </c:pt>
              </c:numCache>
            </c:numRef>
          </c:val>
          <c:extLst>
            <c:ext xmlns:c16="http://schemas.microsoft.com/office/drawing/2014/chart" uri="{C3380CC4-5D6E-409C-BE32-E72D297353CC}">
              <c16:uniqueId val="{0000000D-F74A-47B5-8B2E-A976D1865C62}"/>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c:formatCode>
                <c:ptCount val="8"/>
                <c:pt idx="0">
                  <c:v>43.915780940081696</c:v>
                </c:pt>
                <c:pt idx="1">
                  <c:v>18.009807205899307</c:v>
                </c:pt>
                <c:pt idx="2">
                  <c:v>7.9401319495664602</c:v>
                </c:pt>
                <c:pt idx="3">
                  <c:v>65.528291959630749</c:v>
                </c:pt>
                <c:pt idx="4">
                  <c:v>9.1329913458875769</c:v>
                </c:pt>
                <c:pt idx="5">
                  <c:v>20.767315520672796</c:v>
                </c:pt>
                <c:pt idx="6">
                  <c:v>28.117951695638954</c:v>
                </c:pt>
                <c:pt idx="7">
                  <c:v>54.446640316205531</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c:formatCode>
                <c:ptCount val="8"/>
                <c:pt idx="0">
                  <c:v>40.120475291576</c:v>
                </c:pt>
                <c:pt idx="1">
                  <c:v>14.907685572379645</c:v>
                </c:pt>
                <c:pt idx="2">
                  <c:v>6.2825617169564589</c:v>
                </c:pt>
                <c:pt idx="3">
                  <c:v>52.055467318036968</c:v>
                </c:pt>
                <c:pt idx="4">
                  <c:v>7.9428407140119006</c:v>
                </c:pt>
                <c:pt idx="5">
                  <c:v>17.202398505848816</c:v>
                </c:pt>
                <c:pt idx="6">
                  <c:v>23.633983533886774</c:v>
                </c:pt>
                <c:pt idx="7">
                  <c:v>46.537118667290308</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c:formatCode>
                <c:ptCount val="8"/>
                <c:pt idx="0">
                  <c:v>36.315292181014861</c:v>
                </c:pt>
                <c:pt idx="1">
                  <c:v>12.024298759729813</c:v>
                </c:pt>
                <c:pt idx="2">
                  <c:v>5.2636735458204438</c:v>
                </c:pt>
                <c:pt idx="3">
                  <c:v>43.482161328888083</c:v>
                </c:pt>
                <c:pt idx="4">
                  <c:v>7.4698258351134239</c:v>
                </c:pt>
                <c:pt idx="5">
                  <c:v>15.389625960509505</c:v>
                </c:pt>
                <c:pt idx="6">
                  <c:v>19.174567887773549</c:v>
                </c:pt>
                <c:pt idx="7">
                  <c:v>37.060937903434031</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c:formatCode>
                <c:ptCount val="8"/>
                <c:pt idx="0">
                  <c:v>37.399938353525243</c:v>
                </c:pt>
                <c:pt idx="1">
                  <c:v>11.661714985428613</c:v>
                </c:pt>
                <c:pt idx="2">
                  <c:v>5.3911184125125988</c:v>
                </c:pt>
                <c:pt idx="3">
                  <c:v>41.125259405482403</c:v>
                </c:pt>
                <c:pt idx="4">
                  <c:v>6.4704474855841072</c:v>
                </c:pt>
                <c:pt idx="5">
                  <c:v>15.865874283418226</c:v>
                </c:pt>
                <c:pt idx="6">
                  <c:v>17.629962322948248</c:v>
                </c:pt>
                <c:pt idx="7">
                  <c:v>32.811096926486172</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c:formatCode>
                <c:ptCount val="8"/>
                <c:pt idx="0">
                  <c:v>34.718665544105988</c:v>
                </c:pt>
                <c:pt idx="1">
                  <c:v>10.613402246969898</c:v>
                </c:pt>
                <c:pt idx="2">
                  <c:v>4.7312292310301594</c:v>
                </c:pt>
                <c:pt idx="3">
                  <c:v>33.222767961557267</c:v>
                </c:pt>
                <c:pt idx="4">
                  <c:v>6.3974171494495291</c:v>
                </c:pt>
                <c:pt idx="5">
                  <c:v>14.604311401267333</c:v>
                </c:pt>
                <c:pt idx="6">
                  <c:v>13.3837313189021</c:v>
                </c:pt>
                <c:pt idx="7">
                  <c:v>26.714419090445208</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7"/>
              <c:layout>
                <c:manualLayout>
                  <c:x val="2.0796551496024689E-5"/>
                  <c:y val="-3.143576806244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c:formatCode>
                <c:ptCount val="8"/>
                <c:pt idx="0">
                  <c:v>28.67282827101215</c:v>
                </c:pt>
                <c:pt idx="1">
                  <c:v>8.4038831509723941</c:v>
                </c:pt>
                <c:pt idx="2">
                  <c:v>4.1026422393550952</c:v>
                </c:pt>
                <c:pt idx="3">
                  <c:v>27.723477014013895</c:v>
                </c:pt>
                <c:pt idx="4">
                  <c:v>5.4876736229125598</c:v>
                </c:pt>
                <c:pt idx="5">
                  <c:v>11.104304589064391</c:v>
                </c:pt>
                <c:pt idx="6">
                  <c:v>9.9812768565338459</c:v>
                </c:pt>
                <c:pt idx="7">
                  <c:v>23.229107267312934</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1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1.71857735004215</c:v>
                </c:pt>
                <c:pt idx="1">
                  <c:v>1.0835284862442851</c:v>
                </c:pt>
                <c:pt idx="2">
                  <c:v>1.8421106122994186</c:v>
                </c:pt>
                <c:pt idx="3">
                  <c:v>1.5038025541684603</c:v>
                </c:pt>
                <c:pt idx="4">
                  <c:v>1.3683978165602502</c:v>
                </c:pt>
                <c:pt idx="5">
                  <c:v>1.1545796736873244</c:v>
                </c:pt>
                <c:pt idx="6">
                  <c:v>1.4031368203340848</c:v>
                </c:pt>
                <c:pt idx="7">
                  <c:v>1.5819169960474309</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1.8305481787112514</c:v>
                </c:pt>
                <c:pt idx="1">
                  <c:v>1.184311831041198</c:v>
                </c:pt>
                <c:pt idx="2">
                  <c:v>1.8606652254228451</c:v>
                </c:pt>
                <c:pt idx="3">
                  <c:v>1.5322515133434738</c:v>
                </c:pt>
                <c:pt idx="4">
                  <c:v>1.4468991149852497</c:v>
                </c:pt>
                <c:pt idx="5">
                  <c:v>1.294956595557057</c:v>
                </c:pt>
                <c:pt idx="6">
                  <c:v>1.4224062116949954</c:v>
                </c:pt>
                <c:pt idx="7">
                  <c:v>1.6260703007814619</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1.7983831729902107</c:v>
                </c:pt>
                <c:pt idx="1">
                  <c:v>1.426803042342375</c:v>
                </c:pt>
                <c:pt idx="2">
                  <c:v>1.8762809277772106</c:v>
                </c:pt>
                <c:pt idx="3">
                  <c:v>1.5296566648541472</c:v>
                </c:pt>
                <c:pt idx="4">
                  <c:v>1.4499325094683317</c:v>
                </c:pt>
                <c:pt idx="5">
                  <c:v>1.3795321553708009</c:v>
                </c:pt>
                <c:pt idx="6">
                  <c:v>1.4542807463803322</c:v>
                </c:pt>
                <c:pt idx="7">
                  <c:v>1.642524302865995</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1.816249017997293</c:v>
                </c:pt>
                <c:pt idx="1">
                  <c:v>1.6154128961827516</c:v>
                </c:pt>
                <c:pt idx="2">
                  <c:v>1.8930957482507929</c:v>
                </c:pt>
                <c:pt idx="3">
                  <c:v>1.5238942276405127</c:v>
                </c:pt>
                <c:pt idx="4">
                  <c:v>1.5423434006453545</c:v>
                </c:pt>
                <c:pt idx="5">
                  <c:v>1.4426500887082927</c:v>
                </c:pt>
                <c:pt idx="6">
                  <c:v>1.4639176903769171</c:v>
                </c:pt>
                <c:pt idx="7">
                  <c:v>1.6578749397822525</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1.8647303531561119</c:v>
                </c:pt>
                <c:pt idx="1">
                  <c:v>1.8948765426536793</c:v>
                </c:pt>
                <c:pt idx="2">
                  <c:v>1.9040268798705751</c:v>
                </c:pt>
                <c:pt idx="3">
                  <c:v>1.5548255406008802</c:v>
                </c:pt>
                <c:pt idx="4">
                  <c:v>1.4383526224345691</c:v>
                </c:pt>
                <c:pt idx="5">
                  <c:v>1.5158955922277921</c:v>
                </c:pt>
                <c:pt idx="6">
                  <c:v>1.496851104970415</c:v>
                </c:pt>
                <c:pt idx="7">
                  <c:v>1.6750057405281287</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1.9158577257328675</c:v>
                </c:pt>
                <c:pt idx="1">
                  <c:v>1.9881278351602336</c:v>
                </c:pt>
                <c:pt idx="2">
                  <c:v>1.9405198329212423</c:v>
                </c:pt>
                <c:pt idx="3">
                  <c:v>1.5808829218223737</c:v>
                </c:pt>
                <c:pt idx="4">
                  <c:v>1.4402487934198898</c:v>
                </c:pt>
                <c:pt idx="5">
                  <c:v>1.5799562377928407</c:v>
                </c:pt>
                <c:pt idx="6">
                  <c:v>1.4826297652267213</c:v>
                </c:pt>
                <c:pt idx="7">
                  <c:v>1.7318000380155865</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3000000000000000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rgbClr val="054884">
                <a:alpha val="14902"/>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Sheet1!$B$2:$B$9</c:f>
              <c:numCache>
                <c:formatCode>#,##0.00</c:formatCode>
                <c:ptCount val="8"/>
                <c:pt idx="0">
                  <c:v>0.64326984363084039</c:v>
                </c:pt>
                <c:pt idx="1">
                  <c:v>0.47513254056026177</c:v>
                </c:pt>
                <c:pt idx="2">
                  <c:v>0.71506559728667096</c:v>
                </c:pt>
                <c:pt idx="3">
                  <c:v>0.55962117950925527</c:v>
                </c:pt>
                <c:pt idx="4">
                  <c:v>0.39909448975614398</c:v>
                </c:pt>
                <c:pt idx="5">
                  <c:v>0.43038184685042302</c:v>
                </c:pt>
                <c:pt idx="6">
                  <c:v>0.49914617941658296</c:v>
                </c:pt>
                <c:pt idx="7">
                  <c:v>0.56600790513833987</c:v>
                </c:pt>
              </c:numCache>
            </c:numRef>
          </c:val>
          <c:extLst>
            <c:ext xmlns:c16="http://schemas.microsoft.com/office/drawing/2014/chart" uri="{C3380CC4-5D6E-409C-BE32-E72D297353CC}">
              <c16:uniqueId val="{00000000-93B7-4B42-B8CF-E15F92C3EE08}"/>
            </c:ext>
          </c:extLst>
        </c:ser>
        <c:ser>
          <c:idx val="1"/>
          <c:order val="1"/>
          <c:tx>
            <c:strRef>
              <c:f>Sheet1!$C$1</c:f>
              <c:strCache>
                <c:ptCount val="1"/>
                <c:pt idx="0">
                  <c:v>2018</c:v>
                </c:pt>
              </c:strCache>
            </c:strRef>
          </c:tx>
          <c:spPr>
            <a:solidFill>
              <a:srgbClr val="054884">
                <a:alpha val="30196"/>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Sheet1!$C$2:$C$9</c:f>
              <c:numCache>
                <c:formatCode>#,##0.00</c:formatCode>
                <c:ptCount val="8"/>
                <c:pt idx="0">
                  <c:v>0.64034587185400949</c:v>
                </c:pt>
                <c:pt idx="1">
                  <c:v>0.47402666022554008</c:v>
                </c:pt>
                <c:pt idx="2">
                  <c:v>0.71893045186056559</c:v>
                </c:pt>
                <c:pt idx="3">
                  <c:v>0.55743702222184877</c:v>
                </c:pt>
                <c:pt idx="4">
                  <c:v>0.42500708345139088</c:v>
                </c:pt>
                <c:pt idx="5">
                  <c:v>0.47273121598291312</c:v>
                </c:pt>
                <c:pt idx="6">
                  <c:v>0.49764236107722432</c:v>
                </c:pt>
                <c:pt idx="7">
                  <c:v>0.55170067794472921</c:v>
                </c:pt>
              </c:numCache>
            </c:numRef>
          </c:val>
          <c:extLst>
            <c:ext xmlns:c16="http://schemas.microsoft.com/office/drawing/2014/chart" uri="{C3380CC4-5D6E-409C-BE32-E72D297353CC}">
              <c16:uniqueId val="{00000001-93B7-4B42-B8CF-E15F92C3EE08}"/>
            </c:ext>
          </c:extLst>
        </c:ser>
        <c:ser>
          <c:idx val="2"/>
          <c:order val="2"/>
          <c:tx>
            <c:strRef>
              <c:f>Sheet1!$D$1</c:f>
              <c:strCache>
                <c:ptCount val="1"/>
                <c:pt idx="0">
                  <c:v>2019</c:v>
                </c:pt>
              </c:strCache>
            </c:strRef>
          </c:tx>
          <c:spPr>
            <a:solidFill>
              <a:srgbClr val="054884">
                <a:alpha val="45098"/>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Sheet1!$D$2:$D$9</c:f>
              <c:numCache>
                <c:formatCode>#,##0.00</c:formatCode>
                <c:ptCount val="8"/>
                <c:pt idx="0">
                  <c:v>0.63066777772854565</c:v>
                </c:pt>
                <c:pt idx="1">
                  <c:v>0.4908365538580079</c:v>
                </c:pt>
                <c:pt idx="2">
                  <c:v>0.70711194992047477</c:v>
                </c:pt>
                <c:pt idx="3">
                  <c:v>0.55199459539620033</c:v>
                </c:pt>
                <c:pt idx="4">
                  <c:v>0.43246360098025083</c:v>
                </c:pt>
                <c:pt idx="5">
                  <c:v>0.47480360331986443</c:v>
                </c:pt>
                <c:pt idx="6">
                  <c:v>0.49872437858401741</c:v>
                </c:pt>
                <c:pt idx="7">
                  <c:v>0.54136890007745941</c:v>
                </c:pt>
              </c:numCache>
            </c:numRef>
          </c:val>
          <c:extLst>
            <c:ext xmlns:c16="http://schemas.microsoft.com/office/drawing/2014/chart" uri="{C3380CC4-5D6E-409C-BE32-E72D297353CC}">
              <c16:uniqueId val="{00000002-93B7-4B42-B8CF-E15F92C3EE08}"/>
            </c:ext>
          </c:extLst>
        </c:ser>
        <c:ser>
          <c:idx val="3"/>
          <c:order val="3"/>
          <c:tx>
            <c:strRef>
              <c:f>Sheet1!$E$1</c:f>
              <c:strCache>
                <c:ptCount val="1"/>
                <c:pt idx="0">
                  <c:v>2020</c:v>
                </c:pt>
              </c:strCache>
            </c:strRef>
          </c:tx>
          <c:spPr>
            <a:solidFill>
              <a:srgbClr val="054884">
                <a:alpha val="6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Sheet1!$E$2:$E$9</c:f>
              <c:numCache>
                <c:formatCode>#,##0.00</c:formatCode>
                <c:ptCount val="8"/>
                <c:pt idx="0">
                  <c:v>0.64164539828032152</c:v>
                </c:pt>
                <c:pt idx="1">
                  <c:v>0.49944965219823345</c:v>
                </c:pt>
                <c:pt idx="2">
                  <c:v>0.71849452988212614</c:v>
                </c:pt>
                <c:pt idx="3">
                  <c:v>0.53146489077854175</c:v>
                </c:pt>
                <c:pt idx="4">
                  <c:v>0.43523663086704528</c:v>
                </c:pt>
                <c:pt idx="5">
                  <c:v>0.53543109368740338</c:v>
                </c:pt>
                <c:pt idx="6">
                  <c:v>0.50032097598958636</c:v>
                </c:pt>
                <c:pt idx="7">
                  <c:v>0.54561065613257542</c:v>
                </c:pt>
              </c:numCache>
            </c:numRef>
          </c:val>
          <c:extLst>
            <c:ext xmlns:c16="http://schemas.microsoft.com/office/drawing/2014/chart" uri="{C3380CC4-5D6E-409C-BE32-E72D297353CC}">
              <c16:uniqueId val="{00000003-93B7-4B42-B8CF-E15F92C3EE08}"/>
            </c:ext>
          </c:extLst>
        </c:ser>
        <c:ser>
          <c:idx val="4"/>
          <c:order val="4"/>
          <c:tx>
            <c:strRef>
              <c:f>Sheet1!$F$1</c:f>
              <c:strCache>
                <c:ptCount val="1"/>
                <c:pt idx="0">
                  <c:v>2021</c:v>
                </c:pt>
              </c:strCache>
            </c:strRef>
          </c:tx>
          <c:spPr>
            <a:solidFill>
              <a:srgbClr val="054884">
                <a:alpha val="80000"/>
              </a:srgbClr>
            </a:solidFill>
            <a:ln>
              <a:noFill/>
            </a:ln>
            <a:effectLst/>
          </c:spPr>
          <c:invertIfNegative val="0"/>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Sheet1!$F$2:$F$9</c:f>
              <c:numCache>
                <c:formatCode>#,##0.00</c:formatCode>
                <c:ptCount val="8"/>
                <c:pt idx="0">
                  <c:v>0.64878690244024595</c:v>
                </c:pt>
                <c:pt idx="1">
                  <c:v>0.54101453976434832</c:v>
                </c:pt>
                <c:pt idx="2">
                  <c:v>0.71265830017117138</c:v>
                </c:pt>
                <c:pt idx="3">
                  <c:v>0.53953775169569007</c:v>
                </c:pt>
                <c:pt idx="4">
                  <c:v>0.48247187668765201</c:v>
                </c:pt>
                <c:pt idx="5">
                  <c:v>0.55826839505944059</c:v>
                </c:pt>
                <c:pt idx="6">
                  <c:v>0.50070945777813836</c:v>
                </c:pt>
                <c:pt idx="7">
                  <c:v>0.54309959816303099</c:v>
                </c:pt>
              </c:numCache>
            </c:numRef>
          </c:val>
          <c:extLst>
            <c:ext xmlns:c16="http://schemas.microsoft.com/office/drawing/2014/chart" uri="{C3380CC4-5D6E-409C-BE32-E72D297353CC}">
              <c16:uniqueId val="{00000004-93B7-4B42-B8CF-E15F92C3EE08}"/>
            </c:ext>
          </c:extLst>
        </c:ser>
        <c:ser>
          <c:idx val="5"/>
          <c:order val="5"/>
          <c:tx>
            <c:strRef>
              <c:f>Sheet1!$G$1</c:f>
              <c:strCache>
                <c:ptCount val="1"/>
                <c:pt idx="0">
                  <c:v>2022</c:v>
                </c:pt>
              </c:strCache>
            </c:strRef>
          </c:tx>
          <c:spPr>
            <a:solidFill>
              <a:srgbClr val="934218"/>
            </a:solidFill>
            <a:ln>
              <a:solidFill>
                <a:srgbClr val="934218"/>
              </a:solidFill>
            </a:ln>
            <a:effectLst/>
          </c:spPr>
          <c:invertIfNegative val="0"/>
          <c:dLbls>
            <c:dLbl>
              <c:idx val="0"/>
              <c:layout>
                <c:manualLayout>
                  <c:x val="1.0061569676171922E-2"/>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D-416E-83E1-42B765A7CEFD}"/>
                </c:ext>
              </c:extLst>
            </c:dLbl>
            <c:dLbl>
              <c:idx val="1"/>
              <c:layout>
                <c:manualLayout>
                  <c:x val="5.030784838085926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D-416E-83E1-42B765A7CEFD}"/>
                </c:ext>
              </c:extLst>
            </c:dLbl>
            <c:dLbl>
              <c:idx val="2"/>
              <c:layout>
                <c:manualLayout>
                  <c:x val="5.03078483808592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D-416E-83E1-42B765A7CEFD}"/>
                </c:ext>
              </c:extLst>
            </c:dLbl>
            <c:dLbl>
              <c:idx val="3"/>
              <c:layout>
                <c:manualLayout>
                  <c:x val="7.5461772571289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E-83E1-42B765A7CEFD}"/>
                </c:ext>
              </c:extLst>
            </c:dLbl>
            <c:dLbl>
              <c:idx val="4"/>
              <c:layout>
                <c:manualLayout>
                  <c:x val="6.288481047607466E-3"/>
                  <c:y val="-5.76315756829407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D-416E-83E1-42B765A7CEFD}"/>
                </c:ext>
              </c:extLst>
            </c:dLbl>
            <c:dLbl>
              <c:idx val="5"/>
              <c:layout>
                <c:manualLayout>
                  <c:x val="7.5461772571288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D-416E-83E1-42B765A7CEFD}"/>
                </c:ext>
              </c:extLst>
            </c:dLbl>
            <c:dLbl>
              <c:idx val="6"/>
              <c:layout>
                <c:manualLayout>
                  <c:x val="6.288481047607466E-3"/>
                  <c:y val="-1.15263151365881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E-83E1-42B765A7CEFD}"/>
                </c:ext>
              </c:extLst>
            </c:dLbl>
            <c:dLbl>
              <c:idx val="7"/>
              <c:layout>
                <c:manualLayout>
                  <c:x val="8.8246700181464771E-3"/>
                  <c:y val="-3.143576806244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B7-4B42-B8CF-E15F92C3EE0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34218"/>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Denmark</c:v>
                </c:pt>
                <c:pt idx="1">
                  <c:v>Estonia</c:v>
                </c:pt>
                <c:pt idx="2">
                  <c:v>Finland</c:v>
                </c:pt>
                <c:pt idx="3">
                  <c:v>Iceland</c:v>
                </c:pt>
                <c:pt idx="4">
                  <c:v>Latvia</c:v>
                </c:pt>
                <c:pt idx="5">
                  <c:v>Lithuania</c:v>
                </c:pt>
                <c:pt idx="6">
                  <c:v>Norway</c:v>
                </c:pt>
                <c:pt idx="7">
                  <c:v>Sweden</c:v>
                </c:pt>
              </c:strCache>
            </c:strRef>
          </c:cat>
          <c:val>
            <c:numRef>
              <c:f>Sheet1!$G$2:$G$9</c:f>
              <c:numCache>
                <c:formatCode>#,##0.00</c:formatCode>
                <c:ptCount val="8"/>
                <c:pt idx="0">
                  <c:v>0.70132220756511343</c:v>
                </c:pt>
                <c:pt idx="1">
                  <c:v>0.63620629570300258</c:v>
                </c:pt>
                <c:pt idx="2">
                  <c:v>0.72769493734546586</c:v>
                </c:pt>
                <c:pt idx="3">
                  <c:v>0.53383811552566296</c:v>
                </c:pt>
                <c:pt idx="4">
                  <c:v>0.47211695330025155</c:v>
                </c:pt>
                <c:pt idx="5">
                  <c:v>0.57955938492350711</c:v>
                </c:pt>
                <c:pt idx="6">
                  <c:v>0.50104035818439585</c:v>
                </c:pt>
                <c:pt idx="7">
                  <c:v>0.54904010644364187</c:v>
                </c:pt>
              </c:numCache>
            </c:numRef>
          </c:val>
          <c:extLst>
            <c:ext xmlns:c16="http://schemas.microsoft.com/office/drawing/2014/chart" uri="{C3380CC4-5D6E-409C-BE32-E72D297353CC}">
              <c16:uniqueId val="{00000006-93B7-4B42-B8CF-E15F92C3EE08}"/>
            </c:ext>
          </c:extLst>
        </c:ser>
        <c:dLbls>
          <c:showLegendKey val="0"/>
          <c:showVal val="0"/>
          <c:showCatName val="0"/>
          <c:showSerName val="0"/>
          <c:showPercent val="0"/>
          <c:showBubbleSize val="0"/>
        </c:dLbls>
        <c:gapWidth val="219"/>
        <c:overlap val="-27"/>
        <c:axId val="364830824"/>
        <c:axId val="364834104"/>
      </c:barChart>
      <c:catAx>
        <c:axId val="36483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4104"/>
        <c:crosses val="autoZero"/>
        <c:auto val="1"/>
        <c:lblAlgn val="ctr"/>
        <c:lblOffset val="100"/>
        <c:noMultiLvlLbl val="0"/>
      </c:catAx>
      <c:valAx>
        <c:axId val="364834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364830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05CB57-AC2D-5281-22E4-3FD32441AF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a:extLst>
              <a:ext uri="{FF2B5EF4-FFF2-40B4-BE49-F238E27FC236}">
                <a16:creationId xmlns:a16="http://schemas.microsoft.com/office/drawing/2014/main" id="{64DAE945-FB54-8E68-EB86-C34045EE1F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BB171F-9405-44E4-B77E-C725AD014DA1}" type="datetimeFigureOut">
              <a:rPr lang="lt-LT" smtClean="0"/>
              <a:t>2023-09-12</a:t>
            </a:fld>
            <a:endParaRPr lang="lt-LT"/>
          </a:p>
        </p:txBody>
      </p:sp>
      <p:sp>
        <p:nvSpPr>
          <p:cNvPr id="4" name="Footer Placeholder 3">
            <a:extLst>
              <a:ext uri="{FF2B5EF4-FFF2-40B4-BE49-F238E27FC236}">
                <a16:creationId xmlns:a16="http://schemas.microsoft.com/office/drawing/2014/main" id="{0B7D3BB4-F1CF-BC54-C99F-A5860BDFF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lt-LT"/>
              <a:t>labas</a:t>
            </a:r>
          </a:p>
        </p:txBody>
      </p:sp>
      <p:sp>
        <p:nvSpPr>
          <p:cNvPr id="5" name="Slide Number Placeholder 4">
            <a:extLst>
              <a:ext uri="{FF2B5EF4-FFF2-40B4-BE49-F238E27FC236}">
                <a16:creationId xmlns:a16="http://schemas.microsoft.com/office/drawing/2014/main" id="{F24B27F2-A9F2-4A10-B089-FF7F683C58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243333-3004-4D6E-A27C-A71F80D6E037}" type="slidenum">
              <a:rPr lang="lt-LT" smtClean="0"/>
              <a:t>‹#›</a:t>
            </a:fld>
            <a:endParaRPr lang="lt-LT"/>
          </a:p>
        </p:txBody>
      </p:sp>
    </p:spTree>
    <p:extLst>
      <p:ext uri="{BB962C8B-B14F-4D97-AF65-F5344CB8AC3E}">
        <p14:creationId xmlns:p14="http://schemas.microsoft.com/office/powerpoint/2010/main" val="2484797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9CC6B-68C7-4C2B-BE03-F57667E67EDF}" type="datetimeFigureOut">
              <a:rPr lang="nb-NO" smtClean="0"/>
              <a:t>12.09.2023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b-NO"/>
              <a:t>labas</a:t>
            </a:r>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92386-97F8-49CC-B548-32E028FDDF10}" type="slidenum">
              <a:rPr lang="nb-NO" smtClean="0"/>
              <a:t>‹#›</a:t>
            </a:fld>
            <a:endParaRPr lang="nb-NO"/>
          </a:p>
        </p:txBody>
      </p:sp>
    </p:spTree>
    <p:extLst>
      <p:ext uri="{BB962C8B-B14F-4D97-AF65-F5344CB8AC3E}">
        <p14:creationId xmlns:p14="http://schemas.microsoft.com/office/powerpoint/2010/main" val="2130256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1</a:t>
            </a:fld>
            <a:endParaRPr lang="nb-NO"/>
          </a:p>
        </p:txBody>
      </p:sp>
    </p:spTree>
    <p:extLst>
      <p:ext uri="{BB962C8B-B14F-4D97-AF65-F5344CB8AC3E}">
        <p14:creationId xmlns:p14="http://schemas.microsoft.com/office/powerpoint/2010/main" val="4984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2</a:t>
            </a:fld>
            <a:endParaRPr lang="nb-NO"/>
          </a:p>
        </p:txBody>
      </p:sp>
    </p:spTree>
    <p:extLst>
      <p:ext uri="{BB962C8B-B14F-4D97-AF65-F5344CB8AC3E}">
        <p14:creationId xmlns:p14="http://schemas.microsoft.com/office/powerpoint/2010/main" val="253221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3</a:t>
            </a:fld>
            <a:endParaRPr lang="nb-NO"/>
          </a:p>
        </p:txBody>
      </p:sp>
    </p:spTree>
    <p:extLst>
      <p:ext uri="{BB962C8B-B14F-4D97-AF65-F5344CB8AC3E}">
        <p14:creationId xmlns:p14="http://schemas.microsoft.com/office/powerpoint/2010/main" val="369744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4</a:t>
            </a:fld>
            <a:endParaRPr lang="nb-NO"/>
          </a:p>
        </p:txBody>
      </p:sp>
    </p:spTree>
    <p:extLst>
      <p:ext uri="{BB962C8B-B14F-4D97-AF65-F5344CB8AC3E}">
        <p14:creationId xmlns:p14="http://schemas.microsoft.com/office/powerpoint/2010/main" val="205924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5</a:t>
            </a:fld>
            <a:endParaRPr lang="nb-NO"/>
          </a:p>
        </p:txBody>
      </p:sp>
    </p:spTree>
    <p:extLst>
      <p:ext uri="{BB962C8B-B14F-4D97-AF65-F5344CB8AC3E}">
        <p14:creationId xmlns:p14="http://schemas.microsoft.com/office/powerpoint/2010/main" val="97070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6</a:t>
            </a:fld>
            <a:endParaRPr lang="nb-NO"/>
          </a:p>
        </p:txBody>
      </p:sp>
    </p:spTree>
    <p:extLst>
      <p:ext uri="{BB962C8B-B14F-4D97-AF65-F5344CB8AC3E}">
        <p14:creationId xmlns:p14="http://schemas.microsoft.com/office/powerpoint/2010/main" val="402862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7</a:t>
            </a:fld>
            <a:endParaRPr lang="nb-NO"/>
          </a:p>
        </p:txBody>
      </p:sp>
    </p:spTree>
    <p:extLst>
      <p:ext uri="{BB962C8B-B14F-4D97-AF65-F5344CB8AC3E}">
        <p14:creationId xmlns:p14="http://schemas.microsoft.com/office/powerpoint/2010/main" val="119668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BCE92386-97F8-49CC-B548-32E028FDDF10}" type="slidenum">
              <a:rPr lang="nb-NO" smtClean="0"/>
              <a:t>8</a:t>
            </a:fld>
            <a:endParaRPr lang="nb-NO"/>
          </a:p>
        </p:txBody>
      </p:sp>
    </p:spTree>
    <p:extLst>
      <p:ext uri="{BB962C8B-B14F-4D97-AF65-F5344CB8AC3E}">
        <p14:creationId xmlns:p14="http://schemas.microsoft.com/office/powerpoint/2010/main" val="241160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CE92386-97F8-49CC-B548-32E028FDDF10}" type="slidenum">
              <a:rPr lang="nb-NO" smtClean="0"/>
              <a:t>36</a:t>
            </a:fld>
            <a:endParaRPr lang="nb-NO"/>
          </a:p>
        </p:txBody>
      </p:sp>
    </p:spTree>
    <p:extLst>
      <p:ext uri="{BB962C8B-B14F-4D97-AF65-F5344CB8AC3E}">
        <p14:creationId xmlns:p14="http://schemas.microsoft.com/office/powerpoint/2010/main" val="3679714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5" name="Rektangel 4"/>
          <p:cNvSpPr/>
          <p:nvPr userDrawn="1"/>
        </p:nvSpPr>
        <p:spPr>
          <a:xfrm>
            <a:off x="341870" y="6405061"/>
            <a:ext cx="11508259" cy="45719"/>
          </a:xfrm>
          <a:prstGeom prst="rect">
            <a:avLst/>
          </a:prstGeom>
          <a:gradFill flip="none" rotWithShape="1">
            <a:gsLst>
              <a:gs pos="0">
                <a:srgbClr val="97D700"/>
              </a:gs>
              <a:gs pos="50000">
                <a:srgbClr val="0EAF78"/>
              </a:gs>
              <a:gs pos="100000">
                <a:srgbClr val="0020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nb-NO"/>
          </a:p>
        </p:txBody>
      </p:sp>
      <p:sp>
        <p:nvSpPr>
          <p:cNvPr id="6" name="Plassholder for bunntekst 4"/>
          <p:cNvSpPr txBox="1">
            <a:spLocks/>
          </p:cNvSpPr>
          <p:nvPr userDrawn="1"/>
        </p:nvSpPr>
        <p:spPr>
          <a:xfrm>
            <a:off x="8954529" y="6553072"/>
            <a:ext cx="2895600" cy="273844"/>
          </a:xfrm>
          <a:prstGeom prst="rect">
            <a:avLst/>
          </a:prstGeom>
        </p:spPr>
        <p:txBody>
          <a:bodyPr vert="horz" lIns="91440" tIns="0" rIns="0" bIns="45720" rtlCol="0" anchor="ctr"/>
          <a:lstStyle>
            <a:defPPr>
              <a:defRPr lang="nb-NO"/>
            </a:defPPr>
            <a:lvl1pPr marL="0" algn="r" defTabSz="914400" rtl="0" eaLnBrk="1" latinLnBrk="0" hangingPunct="1">
              <a:defRPr sz="700" kern="1200">
                <a:solidFill>
                  <a:srgbClr val="00205B"/>
                </a:solidFill>
                <a:latin typeface="Georgia" panose="02040502050405020303" pitchFamily="18"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dirty="0"/>
              <a:t>Nordic-Baltic</a:t>
            </a:r>
            <a:r>
              <a:rPr lang="nb-NO" sz="900" baseline="0" dirty="0"/>
              <a:t> Telecom Statistics 202</a:t>
            </a:r>
            <a:r>
              <a:rPr lang="lt-LT" sz="900" baseline="0" dirty="0"/>
              <a:t>2</a:t>
            </a:r>
            <a:endParaRPr lang="nb-NO" sz="900" dirty="0"/>
          </a:p>
        </p:txBody>
      </p:sp>
      <p:sp>
        <p:nvSpPr>
          <p:cNvPr id="7" name="Plassholder for lysbildenummer 6"/>
          <p:cNvSpPr>
            <a:spLocks noGrp="1"/>
          </p:cNvSpPr>
          <p:nvPr>
            <p:ph type="sldNum" sz="quarter" idx="10"/>
          </p:nvPr>
        </p:nvSpPr>
        <p:spPr/>
        <p:txBody>
          <a:bodyPr/>
          <a:lstStyle>
            <a:lvl1pPr>
              <a:defRPr>
                <a:solidFill>
                  <a:srgbClr val="305FA6"/>
                </a:solidFill>
              </a:defRPr>
            </a:lvl1pPr>
          </a:lstStyle>
          <a:p>
            <a:fld id="{392D2349-3C5F-4DC7-9214-BAEE9664A4F9}" type="slidenum">
              <a:rPr lang="nb-NO" smtClean="0"/>
              <a:pPr/>
              <a:t>‹#›</a:t>
            </a:fld>
            <a:endParaRPr lang="nb-NO"/>
          </a:p>
        </p:txBody>
      </p:sp>
      <p:sp>
        <p:nvSpPr>
          <p:cNvPr id="14" name="Tittel 13"/>
          <p:cNvSpPr>
            <a:spLocks noGrp="1"/>
          </p:cNvSpPr>
          <p:nvPr>
            <p:ph type="title"/>
          </p:nvPr>
        </p:nvSpPr>
        <p:spPr>
          <a:xfrm>
            <a:off x="341870" y="208606"/>
            <a:ext cx="5939353" cy="3712606"/>
          </a:xfrm>
        </p:spPr>
        <p:txBody>
          <a:bodyPr/>
          <a:lstStyle/>
          <a:p>
            <a:r>
              <a:rPr lang="nb-NO"/>
              <a:t>Klikk for å redigere tittelstil</a:t>
            </a:r>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1223" y="208606"/>
            <a:ext cx="5568906" cy="3712606"/>
          </a:xfrm>
          <a:prstGeom prst="rect">
            <a:avLst/>
          </a:prstGeom>
        </p:spPr>
      </p:pic>
      <p:sp>
        <p:nvSpPr>
          <p:cNvPr id="3" name="Text Placeholder 2">
            <a:extLst>
              <a:ext uri="{FF2B5EF4-FFF2-40B4-BE49-F238E27FC236}">
                <a16:creationId xmlns:a16="http://schemas.microsoft.com/office/drawing/2014/main" id="{300F8453-92EF-BA28-07E4-2395A1F68758}"/>
              </a:ext>
            </a:extLst>
          </p:cNvPr>
          <p:cNvSpPr>
            <a:spLocks noGrp="1"/>
          </p:cNvSpPr>
          <p:nvPr>
            <p:ph type="body" sz="quarter" idx="11"/>
          </p:nvPr>
        </p:nvSpPr>
        <p:spPr>
          <a:xfrm>
            <a:off x="5118787" y="2734150"/>
            <a:ext cx="265113" cy="60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293190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4" name="Tittel 3"/>
          <p:cNvSpPr>
            <a:spLocks noGrp="1"/>
          </p:cNvSpPr>
          <p:nvPr>
            <p:ph type="title"/>
          </p:nvPr>
        </p:nvSpPr>
        <p:spPr>
          <a:xfrm>
            <a:off x="2246869" y="5837462"/>
            <a:ext cx="7698260" cy="365125"/>
          </a:xfrm>
        </p:spPr>
        <p:txBody>
          <a:bodyPr>
            <a:normAutofit/>
          </a:bodyPr>
          <a:lstStyle>
            <a:lvl1pPr algn="ctr">
              <a:defRPr sz="2400" b="1">
                <a:latin typeface="Arial" panose="020B0604020202020204" pitchFamily="34" charset="0"/>
                <a:cs typeface="Arial" panose="020B0604020202020204" pitchFamily="34" charset="0"/>
              </a:defRPr>
            </a:lvl1pPr>
          </a:lstStyle>
          <a:p>
            <a:r>
              <a:rPr lang="nb-NO" dirty="0"/>
              <a:t>Klikk for å redigere tittelstil</a:t>
            </a:r>
          </a:p>
        </p:txBody>
      </p:sp>
      <p:sp>
        <p:nvSpPr>
          <p:cNvPr id="7" name="Rektangel 6"/>
          <p:cNvSpPr/>
          <p:nvPr userDrawn="1"/>
        </p:nvSpPr>
        <p:spPr>
          <a:xfrm>
            <a:off x="341870" y="6405061"/>
            <a:ext cx="11508259" cy="45719"/>
          </a:xfrm>
          <a:prstGeom prst="rect">
            <a:avLst/>
          </a:prstGeom>
          <a:gradFill flip="none" rotWithShape="1">
            <a:gsLst>
              <a:gs pos="0">
                <a:srgbClr val="97D700"/>
              </a:gs>
              <a:gs pos="50000">
                <a:srgbClr val="0EAF78"/>
              </a:gs>
              <a:gs pos="100000">
                <a:srgbClr val="0020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nb-NO"/>
          </a:p>
        </p:txBody>
      </p:sp>
      <p:sp>
        <p:nvSpPr>
          <p:cNvPr id="8" name="Plassholder for bunntekst 4"/>
          <p:cNvSpPr txBox="1">
            <a:spLocks/>
          </p:cNvSpPr>
          <p:nvPr userDrawn="1"/>
        </p:nvSpPr>
        <p:spPr>
          <a:xfrm>
            <a:off x="8958648" y="6517468"/>
            <a:ext cx="2895600" cy="273844"/>
          </a:xfrm>
          <a:prstGeom prst="rect">
            <a:avLst/>
          </a:prstGeom>
        </p:spPr>
        <p:txBody>
          <a:bodyPr vert="horz" lIns="91440" tIns="0" rIns="0" bIns="45720" rtlCol="0" anchor="ctr"/>
          <a:lstStyle>
            <a:defPPr>
              <a:defRPr lang="nb-NO"/>
            </a:defPPr>
            <a:lvl1pPr marL="0" algn="r" defTabSz="914400" rtl="0" eaLnBrk="1" latinLnBrk="0" hangingPunct="1">
              <a:defRPr sz="700" kern="1200">
                <a:solidFill>
                  <a:srgbClr val="00205B"/>
                </a:solidFill>
                <a:latin typeface="Georgia" panose="02040502050405020303" pitchFamily="18"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dirty="0"/>
              <a:t>Nordic-Baltic</a:t>
            </a:r>
            <a:r>
              <a:rPr lang="nb-NO" sz="900" baseline="0" dirty="0"/>
              <a:t> Telecom Statistics 202</a:t>
            </a:r>
            <a:r>
              <a:rPr lang="lt-LT" sz="900" baseline="0" dirty="0"/>
              <a:t>2</a:t>
            </a:r>
            <a:endParaRPr lang="nb-NO" sz="900" dirty="0"/>
          </a:p>
        </p:txBody>
      </p:sp>
      <p:sp>
        <p:nvSpPr>
          <p:cNvPr id="9" name="Plassholder for lysbildenummer 8"/>
          <p:cNvSpPr>
            <a:spLocks noGrp="1"/>
          </p:cNvSpPr>
          <p:nvPr>
            <p:ph type="sldNum" sz="quarter" idx="10"/>
          </p:nvPr>
        </p:nvSpPr>
        <p:spPr/>
        <p:txBody>
          <a:bodyPr/>
          <a:lstStyle/>
          <a:p>
            <a:fld id="{392D2349-3C5F-4DC7-9214-BAEE9664A4F9}" type="slidenum">
              <a:rPr lang="nb-NO" smtClean="0"/>
              <a:t>‹#›</a:t>
            </a:fld>
            <a:endParaRPr lang="nb-NO"/>
          </a:p>
        </p:txBody>
      </p:sp>
    </p:spTree>
    <p:extLst>
      <p:ext uri="{BB962C8B-B14F-4D97-AF65-F5344CB8AC3E}">
        <p14:creationId xmlns:p14="http://schemas.microsoft.com/office/powerpoint/2010/main" val="230691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nb-NO"/>
              <a:t>Klikk for å redigere tittelstil</a:t>
            </a:r>
          </a:p>
        </p:txBody>
      </p:sp>
      <p:sp>
        <p:nvSpPr>
          <p:cNvPr id="6" name="Rektangel 5"/>
          <p:cNvSpPr/>
          <p:nvPr userDrawn="1"/>
        </p:nvSpPr>
        <p:spPr>
          <a:xfrm>
            <a:off x="341870" y="6405061"/>
            <a:ext cx="11508259" cy="45719"/>
          </a:xfrm>
          <a:prstGeom prst="rect">
            <a:avLst/>
          </a:prstGeom>
          <a:gradFill flip="none" rotWithShape="1">
            <a:gsLst>
              <a:gs pos="0">
                <a:srgbClr val="97D700"/>
              </a:gs>
              <a:gs pos="50000">
                <a:srgbClr val="0EAF78"/>
              </a:gs>
              <a:gs pos="100000">
                <a:srgbClr val="0020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nb-NO"/>
          </a:p>
        </p:txBody>
      </p:sp>
      <p:sp>
        <p:nvSpPr>
          <p:cNvPr id="7" name="Plassholder for bunntekst 4"/>
          <p:cNvSpPr txBox="1">
            <a:spLocks/>
          </p:cNvSpPr>
          <p:nvPr userDrawn="1"/>
        </p:nvSpPr>
        <p:spPr>
          <a:xfrm>
            <a:off x="8958648" y="6517468"/>
            <a:ext cx="2895600" cy="273844"/>
          </a:xfrm>
          <a:prstGeom prst="rect">
            <a:avLst/>
          </a:prstGeom>
        </p:spPr>
        <p:txBody>
          <a:bodyPr vert="horz" lIns="91440" tIns="0" rIns="0" bIns="45720" rtlCol="0" anchor="ctr"/>
          <a:lstStyle>
            <a:defPPr>
              <a:defRPr lang="nb-NO"/>
            </a:defPPr>
            <a:lvl1pPr marL="0" algn="r" defTabSz="914400" rtl="0" eaLnBrk="1" latinLnBrk="0" hangingPunct="1">
              <a:defRPr sz="700" kern="1200">
                <a:solidFill>
                  <a:srgbClr val="00205B"/>
                </a:solidFill>
                <a:latin typeface="Georgia" panose="02040502050405020303" pitchFamily="18"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dirty="0"/>
              <a:t>Nordic-Baltic</a:t>
            </a:r>
            <a:r>
              <a:rPr lang="nb-NO" sz="900" baseline="0" dirty="0"/>
              <a:t> Telecom Statistics 202</a:t>
            </a:r>
            <a:r>
              <a:rPr lang="lt-LT" sz="900" baseline="0" dirty="0"/>
              <a:t>2</a:t>
            </a:r>
            <a:endParaRPr lang="nb-NO" sz="900" dirty="0"/>
          </a:p>
        </p:txBody>
      </p:sp>
      <p:sp>
        <p:nvSpPr>
          <p:cNvPr id="8" name="Plassholder for lysbildenummer 7"/>
          <p:cNvSpPr>
            <a:spLocks noGrp="1"/>
          </p:cNvSpPr>
          <p:nvPr>
            <p:ph type="sldNum" sz="quarter" idx="10"/>
          </p:nvPr>
        </p:nvSpPr>
        <p:spPr/>
        <p:txBody>
          <a:bodyPr/>
          <a:lstStyle/>
          <a:p>
            <a:fld id="{392D2349-3C5F-4DC7-9214-BAEE9664A4F9}" type="slidenum">
              <a:rPr lang="nb-NO" smtClean="0"/>
              <a:t>‹#›</a:t>
            </a:fld>
            <a:endParaRPr lang="nb-NO"/>
          </a:p>
        </p:txBody>
      </p:sp>
    </p:spTree>
    <p:extLst>
      <p:ext uri="{BB962C8B-B14F-4D97-AF65-F5344CB8AC3E}">
        <p14:creationId xmlns:p14="http://schemas.microsoft.com/office/powerpoint/2010/main" val="685715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9" name="Plassholder for lysbildenummer 8"/>
          <p:cNvSpPr>
            <a:spLocks noGrp="1"/>
          </p:cNvSpPr>
          <p:nvPr>
            <p:ph type="sldNum" sz="quarter" idx="4"/>
          </p:nvPr>
        </p:nvSpPr>
        <p:spPr>
          <a:xfrm>
            <a:off x="267729" y="6516682"/>
            <a:ext cx="407773" cy="230106"/>
          </a:xfrm>
          <a:prstGeom prst="rect">
            <a:avLst/>
          </a:prstGeom>
          <a:ln>
            <a:noFill/>
          </a:ln>
        </p:spPr>
        <p:txBody>
          <a:bodyPr vert="horz" lIns="91440" tIns="45720" rIns="91440" bIns="45720" rtlCol="0" anchor="ctr"/>
          <a:lstStyle>
            <a:lvl1pPr algn="l">
              <a:defRPr sz="1200">
                <a:solidFill>
                  <a:schemeClr val="tx1">
                    <a:tint val="75000"/>
                  </a:schemeClr>
                </a:solidFill>
              </a:defRPr>
            </a:lvl1pPr>
          </a:lstStyle>
          <a:p>
            <a:fld id="{392D2349-3C5F-4DC7-9214-BAEE9664A4F9}" type="slidenum">
              <a:rPr lang="nb-NO" smtClean="0"/>
              <a:pPr/>
              <a:t>‹#›</a:t>
            </a:fld>
            <a:endParaRPr lang="nb-NO"/>
          </a:p>
        </p:txBody>
      </p:sp>
      <p:sp>
        <p:nvSpPr>
          <p:cNvPr id="10" name="Rektangel 9"/>
          <p:cNvSpPr/>
          <p:nvPr userDrawn="1"/>
        </p:nvSpPr>
        <p:spPr>
          <a:xfrm>
            <a:off x="341870" y="6405061"/>
            <a:ext cx="11508259" cy="45719"/>
          </a:xfrm>
          <a:prstGeom prst="rect">
            <a:avLst/>
          </a:prstGeom>
          <a:gradFill flip="none" rotWithShape="1">
            <a:gsLst>
              <a:gs pos="0">
                <a:srgbClr val="97D700"/>
              </a:gs>
              <a:gs pos="50000">
                <a:srgbClr val="0EAF78"/>
              </a:gs>
              <a:gs pos="100000">
                <a:srgbClr val="0020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nb-NO"/>
          </a:p>
        </p:txBody>
      </p:sp>
    </p:spTree>
    <p:extLst>
      <p:ext uri="{BB962C8B-B14F-4D97-AF65-F5344CB8AC3E}">
        <p14:creationId xmlns:p14="http://schemas.microsoft.com/office/powerpoint/2010/main" val="14192854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4" r:id="rId3"/>
  </p:sldLayoutIdLst>
  <p:hf sldNum="0" hdr="0" ftr="0"/>
  <p:txStyles>
    <p:titleStyle>
      <a:lvl1pPr algn="l" defTabSz="914400" rtl="0" eaLnBrk="1" latinLnBrk="0" hangingPunct="1">
        <a:lnSpc>
          <a:spcPct val="90000"/>
        </a:lnSpc>
        <a:spcBef>
          <a:spcPct val="0"/>
        </a:spcBef>
        <a:buNone/>
        <a:defRPr sz="3200" kern="1200">
          <a:solidFill>
            <a:srgbClr val="305FA6"/>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sprk.gov.lv/content/nozares-raditaji-9" TargetMode="External"/><Relationship Id="rId3" Type="http://schemas.openxmlformats.org/officeDocument/2006/relationships/hyperlink" Target="https://sdfi.dk/digital-infrastruktur/telepolitik/tal-paa-teleomraadet" TargetMode="External"/><Relationship Id="rId7" Type="http://schemas.openxmlformats.org/officeDocument/2006/relationships/hyperlink" Target="https://www.fjarskiptastofa.is/english/markets-and-legal-affaires/market-analysis-and-statistics/"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tieto.traficom.fi/en/viestinnasta" TargetMode="External"/><Relationship Id="rId5" Type="http://schemas.openxmlformats.org/officeDocument/2006/relationships/hyperlink" Target="https://app.powerbi.com/view?r=eyJrIjoiMmQwYWFkMjEtNzI0OC00MjMyLWFhYzgtZWVkYjY1OWUyMDBkIiwidCI6IjI1YTRiZTU0LTRhN2MtNGFhMS04YTgwLWJlNmY2NmJiMGUwNiIsImMiOjl9" TargetMode="External"/><Relationship Id="rId10" Type="http://schemas.openxmlformats.org/officeDocument/2006/relationships/hyperlink" Target="https://statistik.pts.se/" TargetMode="External"/><Relationship Id="rId4" Type="http://schemas.openxmlformats.org/officeDocument/2006/relationships/hyperlink" Target="https://tjekditnet.dk/" TargetMode="External"/><Relationship Id="rId9" Type="http://schemas.openxmlformats.org/officeDocument/2006/relationships/hyperlink" Target="https://www.rrt.lt/en/istekliai/reports-and-reviews/lietuvos-rysiu-sektorius-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341870" y="3521102"/>
            <a:ext cx="2507418" cy="400110"/>
          </a:xfrm>
          <a:prstGeom prst="rect">
            <a:avLst/>
          </a:prstGeom>
          <a:noFill/>
        </p:spPr>
        <p:txBody>
          <a:bodyPr wrap="none" rtlCol="0">
            <a:spAutoFit/>
          </a:bodyPr>
          <a:lstStyle/>
          <a:p>
            <a:r>
              <a:rPr lang="nb-NO" sz="2000" b="1" dirty="0">
                <a:solidFill>
                  <a:schemeClr val="accent3">
                    <a:lumMod val="75000"/>
                  </a:schemeClr>
                </a:solidFill>
                <a:latin typeface="Arial" panose="020B0604020202020204" pitchFamily="34" charset="0"/>
                <a:cs typeface="Arial" panose="020B0604020202020204" pitchFamily="34" charset="0"/>
              </a:rPr>
              <a:t>15 </a:t>
            </a:r>
            <a:r>
              <a:rPr lang="lt-LT" sz="2000" b="1" dirty="0">
                <a:solidFill>
                  <a:schemeClr val="accent3">
                    <a:lumMod val="75000"/>
                  </a:schemeClr>
                </a:solidFill>
                <a:latin typeface="Arial" panose="020B0604020202020204" pitchFamily="34" charset="0"/>
                <a:cs typeface="Arial" panose="020B0604020202020204" pitchFamily="34" charset="0"/>
              </a:rPr>
              <a:t>September</a:t>
            </a:r>
            <a:r>
              <a:rPr lang="nb-NO" sz="2000" b="1" dirty="0">
                <a:solidFill>
                  <a:schemeClr val="accent3">
                    <a:lumMod val="75000"/>
                  </a:schemeClr>
                </a:solidFill>
                <a:latin typeface="Arial" panose="020B0604020202020204" pitchFamily="34" charset="0"/>
                <a:cs typeface="Arial" panose="020B0604020202020204" pitchFamily="34" charset="0"/>
              </a:rPr>
              <a:t> 202</a:t>
            </a:r>
            <a:r>
              <a:rPr lang="lt-LT" sz="2000" b="1" dirty="0">
                <a:solidFill>
                  <a:schemeClr val="accent3">
                    <a:lumMod val="75000"/>
                  </a:schemeClr>
                </a:solidFill>
                <a:latin typeface="Arial" panose="020B0604020202020204" pitchFamily="34" charset="0"/>
                <a:cs typeface="Arial" panose="020B0604020202020204" pitchFamily="34" charset="0"/>
              </a:rPr>
              <a:t>3</a:t>
            </a:r>
            <a:endParaRPr lang="nb-NO" sz="2000" b="1" dirty="0">
              <a:solidFill>
                <a:schemeClr val="accent3">
                  <a:lumMod val="75000"/>
                </a:schemeClr>
              </a:solidFill>
              <a:latin typeface="Arial" panose="020B0604020202020204" pitchFamily="34" charset="0"/>
              <a:cs typeface="Arial" panose="020B0604020202020204" pitchFamily="34" charset="0"/>
            </a:endParaRPr>
          </a:p>
        </p:txBody>
      </p:sp>
      <p:sp>
        <p:nvSpPr>
          <p:cNvPr id="8" name="Tittel 7"/>
          <p:cNvSpPr>
            <a:spLocks noGrp="1"/>
          </p:cNvSpPr>
          <p:nvPr>
            <p:ph type="title"/>
          </p:nvPr>
        </p:nvSpPr>
        <p:spPr/>
        <p:txBody>
          <a:bodyPr/>
          <a:lstStyle/>
          <a:p>
            <a:r>
              <a:rPr lang="en-US" dirty="0"/>
              <a:t>Telecommunications Markets in the Nordic and Baltic Countries 202</a:t>
            </a:r>
            <a:r>
              <a:rPr lang="lt-LT" dirty="0"/>
              <a:t>2</a:t>
            </a:r>
            <a:endParaRPr lang="nb-NO" dirty="0"/>
          </a:p>
        </p:txBody>
      </p:sp>
    </p:spTree>
    <p:extLst>
      <p:ext uri="{BB962C8B-B14F-4D97-AF65-F5344CB8AC3E}">
        <p14:creationId xmlns:p14="http://schemas.microsoft.com/office/powerpoint/2010/main" val="127899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1.</a:t>
            </a:r>
            <a:r>
              <a:rPr lang="lt-LT" dirty="0"/>
              <a:t>4</a:t>
            </a:r>
            <a:r>
              <a:rPr lang="en-US" dirty="0"/>
              <a:t> Data transferred over mobile networks per capita in a month (</a:t>
            </a:r>
            <a:r>
              <a:rPr lang="en-US" dirty="0" err="1"/>
              <a:t>Gbytes</a:t>
            </a:r>
            <a:r>
              <a:rPr lang="en-US" dirty="0"/>
              <a:t>)</a:t>
            </a:r>
            <a:endParaRPr lang="nb-NO" dirty="0"/>
          </a:p>
        </p:txBody>
      </p:sp>
      <p:graphicFrame>
        <p:nvGraphicFramePr>
          <p:cNvPr id="6" name="Diagram 5"/>
          <p:cNvGraphicFramePr/>
          <p:nvPr>
            <p:extLst>
              <p:ext uri="{D42A27DB-BD31-4B8C-83A1-F6EECF244321}">
                <p14:modId xmlns:p14="http://schemas.microsoft.com/office/powerpoint/2010/main" val="660712959"/>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Includes both uploaded and downloaded traffic. Data roaming is not included. Calculated by the binary system (1 GB = 1024</a:t>
            </a:r>
            <a:r>
              <a:rPr lang="en-US" altLang="sv-SE" sz="1400" baseline="30000" dirty="0">
                <a:solidFill>
                  <a:srgbClr val="054884"/>
                </a:solidFill>
                <a:latin typeface="Verdana"/>
              </a:rPr>
              <a:t>3</a:t>
            </a:r>
            <a:r>
              <a:rPr lang="en-US" altLang="sv-SE" sz="1400" dirty="0">
                <a:solidFill>
                  <a:srgbClr val="054884"/>
                </a:solidFill>
                <a:latin typeface="Verdana"/>
              </a:rPr>
              <a:t> B).</a:t>
            </a:r>
          </a:p>
          <a:p>
            <a:pPr marL="0" lvl="0" indent="0">
              <a:spcBef>
                <a:spcPct val="30000"/>
              </a:spcBef>
              <a:buNone/>
            </a:pPr>
            <a:r>
              <a:rPr lang="en-US" altLang="sv-SE" sz="1400" dirty="0">
                <a:solidFill>
                  <a:srgbClr val="054884"/>
                </a:solidFill>
                <a:latin typeface="Verdana"/>
              </a:rPr>
              <a:t> </a:t>
            </a:r>
            <a:endParaRPr kumimoji="0" lang="en-US" altLang="sv-SE" sz="1400" b="0" i="0" u="none" strike="noStrike" kern="1200" cap="none" spc="0" normalizeH="0" baseline="0" noProof="0" dirty="0">
              <a:ln>
                <a:noFill/>
              </a:ln>
              <a:solidFill>
                <a:srgbClr val="054884"/>
              </a:solidFill>
              <a:effectLst/>
              <a:uLnTx/>
              <a:uFillTx/>
              <a:latin typeface="Verdana"/>
              <a:ea typeface="+mn-ea"/>
              <a:cs typeface="+mn-cs"/>
            </a:endParaRPr>
          </a:p>
        </p:txBody>
      </p:sp>
    </p:spTree>
    <p:extLst>
      <p:ext uri="{BB962C8B-B14F-4D97-AF65-F5344CB8AC3E}">
        <p14:creationId xmlns:p14="http://schemas.microsoft.com/office/powerpoint/2010/main" val="347934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1.</a:t>
            </a:r>
            <a:r>
              <a:rPr lang="lt-LT" dirty="0"/>
              <a:t>5</a:t>
            </a:r>
            <a:r>
              <a:rPr lang="en-US" dirty="0"/>
              <a:t> Machine-to-machine (M2M) SIM cards per capita</a:t>
            </a:r>
            <a:endParaRPr lang="nb-NO" dirty="0"/>
          </a:p>
        </p:txBody>
      </p:sp>
      <p:graphicFrame>
        <p:nvGraphicFramePr>
          <p:cNvPr id="6" name="Diagram 5"/>
          <p:cNvGraphicFramePr/>
          <p:nvPr>
            <p:extLst>
              <p:ext uri="{D42A27DB-BD31-4B8C-83A1-F6EECF244321}">
                <p14:modId xmlns:p14="http://schemas.microsoft.com/office/powerpoint/2010/main" val="3697006213"/>
              </p:ext>
            </p:extLst>
          </p:nvPr>
        </p:nvGraphicFramePr>
        <p:xfrm>
          <a:off x="838200" y="2499360"/>
          <a:ext cx="10097828"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txBox="1">
            <a:spLocks/>
          </p:cNvSpPr>
          <p:nvPr/>
        </p:nvSpPr>
        <p:spPr bwMode="auto">
          <a:xfrm>
            <a:off x="696653" y="1381876"/>
            <a:ext cx="102393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chemeClr val="accent3">
                    <a:lumMod val="75000"/>
                  </a:schemeClr>
                </a:solidFill>
                <a:latin typeface="Verdana" panose="020B0604030504040204" pitchFamily="34" charset="0"/>
                <a:ea typeface="Verdana" panose="020B0604030504040204" pitchFamily="34" charset="0"/>
              </a:rPr>
              <a:t>Includes SIM cards sold specifically to be used with or between machines in, for example, energy consumption meters, cars and surveillance cameras. The 2019-202</a:t>
            </a:r>
            <a:r>
              <a:rPr lang="lt-LT" altLang="sv-SE" sz="1400" dirty="0">
                <a:solidFill>
                  <a:schemeClr val="accent3">
                    <a:lumMod val="75000"/>
                  </a:schemeClr>
                </a:solidFill>
                <a:latin typeface="Verdana" panose="020B0604030504040204" pitchFamily="34" charset="0"/>
                <a:ea typeface="Verdana" panose="020B0604030504040204" pitchFamily="34" charset="0"/>
              </a:rPr>
              <a:t>2</a:t>
            </a:r>
            <a:r>
              <a:rPr lang="en-US" altLang="sv-SE" sz="1400" dirty="0">
                <a:solidFill>
                  <a:schemeClr val="accent3">
                    <a:lumMod val="75000"/>
                  </a:schemeClr>
                </a:solidFill>
                <a:latin typeface="Verdana" panose="020B0604030504040204" pitchFamily="34" charset="0"/>
                <a:ea typeface="Verdana" panose="020B0604030504040204" pitchFamily="34" charset="0"/>
              </a:rPr>
              <a:t> figure for Sweden and 2021</a:t>
            </a:r>
            <a:r>
              <a:rPr lang="lt-LT" altLang="sv-SE" sz="1400" dirty="0">
                <a:solidFill>
                  <a:schemeClr val="accent3">
                    <a:lumMod val="75000"/>
                  </a:schemeClr>
                </a:solidFill>
                <a:latin typeface="Verdana" panose="020B0604030504040204" pitchFamily="34" charset="0"/>
                <a:ea typeface="Verdana" panose="020B0604030504040204" pitchFamily="34" charset="0"/>
              </a:rPr>
              <a:t>-2022</a:t>
            </a:r>
            <a:r>
              <a:rPr lang="en-US" altLang="sv-SE" sz="1400" dirty="0">
                <a:solidFill>
                  <a:schemeClr val="accent3">
                    <a:lumMod val="75000"/>
                  </a:schemeClr>
                </a:solidFill>
                <a:latin typeface="Verdana" panose="020B0604030504040204" pitchFamily="34" charset="0"/>
                <a:ea typeface="Verdana" panose="020B0604030504040204" pitchFamily="34" charset="0"/>
              </a:rPr>
              <a:t> for Iceland is based on the estimated number of M2M SIM cards used within the country. </a:t>
            </a:r>
          </a:p>
        </p:txBody>
      </p:sp>
    </p:spTree>
    <p:extLst>
      <p:ext uri="{BB962C8B-B14F-4D97-AF65-F5344CB8AC3E}">
        <p14:creationId xmlns:p14="http://schemas.microsoft.com/office/powerpoint/2010/main" val="230354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nb-NO"/>
              <a:t>2. Fixed call services</a:t>
            </a:r>
          </a:p>
        </p:txBody>
      </p:sp>
      <p:pic>
        <p:nvPicPr>
          <p:cNvPr id="3" name="Bilde 2"/>
          <p:cNvPicPr>
            <a:picLocks noChangeAspect="1"/>
          </p:cNvPicPr>
          <p:nvPr/>
        </p:nvPicPr>
        <p:blipFill rotWithShape="1">
          <a:blip r:embed="rId2">
            <a:extLst>
              <a:ext uri="{28A0092B-C50C-407E-A947-70E740481C1C}">
                <a14:useLocalDpi xmlns:a14="http://schemas.microsoft.com/office/drawing/2010/main" val="0"/>
              </a:ext>
            </a:extLst>
          </a:blip>
          <a:srcRect r="1841" b="616"/>
          <a:stretch/>
        </p:blipFill>
        <p:spPr>
          <a:xfrm>
            <a:off x="-1" y="0"/>
            <a:ext cx="12201885" cy="5617029"/>
          </a:xfrm>
          <a:prstGeom prst="rect">
            <a:avLst/>
          </a:prstGeom>
        </p:spPr>
      </p:pic>
    </p:spTree>
    <p:extLst>
      <p:ext uri="{BB962C8B-B14F-4D97-AF65-F5344CB8AC3E}">
        <p14:creationId xmlns:p14="http://schemas.microsoft.com/office/powerpoint/2010/main" val="116264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Development of fixed call services </a:t>
            </a:r>
            <a:endParaRPr lang="nb-NO" dirty="0"/>
          </a:p>
        </p:txBody>
      </p:sp>
      <p:sp>
        <p:nvSpPr>
          <p:cNvPr id="6" name="Content Placeholder 5"/>
          <p:cNvSpPr txBox="1">
            <a:spLocks/>
          </p:cNvSpPr>
          <p:nvPr/>
        </p:nvSpPr>
        <p:spPr bwMode="auto">
          <a:xfrm>
            <a:off x="838200" y="1481386"/>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algn="just">
              <a:spcBef>
                <a:spcPts val="0"/>
              </a:spcBef>
              <a:defRPr/>
            </a:pP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Fixed telephony subscription per capita </a:t>
            </a:r>
            <a:r>
              <a:rPr lang="en-US" sz="1400" dirty="0">
                <a:solidFill>
                  <a:srgbClr val="054884"/>
                </a:solidFill>
                <a:latin typeface="Verdana"/>
              </a:rPr>
              <a:t>decreases every year in all of the countries. Even Covid19 did not have a significant effect on this trend. </a:t>
            </a:r>
          </a:p>
          <a:p>
            <a:pPr marL="0" indent="0" algn="just">
              <a:spcBef>
                <a:spcPts val="0"/>
              </a:spcBef>
              <a:buNone/>
              <a:defRPr/>
            </a:pPr>
            <a:r>
              <a:rPr lang="en-US" sz="1400" dirty="0">
                <a:solidFill>
                  <a:srgbClr val="054884"/>
                </a:solidFill>
                <a:latin typeface="Verdana"/>
              </a:rPr>
              <a:t> </a:t>
            </a:r>
            <a:endPar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endParaRPr>
          </a:p>
          <a:p>
            <a:pPr algn="just">
              <a:spcBef>
                <a:spcPts val="0"/>
              </a:spcBef>
              <a:defRPr/>
            </a:pP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Covid19 slowed the decrease of the number of fixed call minutes in all countries. The value of this indicator even increased a little bit in Denmark and Lithuania in 2020 but continue decreasing in 2021</a:t>
            </a:r>
            <a:r>
              <a:rPr lang="lt-LT"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a:t>
            </a:r>
            <a:r>
              <a:rPr lang="lt-LT" sz="1400" dirty="0" err="1">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and</a:t>
            </a:r>
            <a:r>
              <a:rPr lang="lt-LT"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2022</a:t>
            </a: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a:t>
            </a:r>
            <a:endParaRPr lang="lt-LT"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endParaRPr>
          </a:p>
          <a:p>
            <a:pPr lvl="0" algn="just">
              <a:defRPr/>
            </a:pPr>
            <a:r>
              <a:rPr lang="en-US" sz="1400" dirty="0">
                <a:solidFill>
                  <a:srgbClr val="054884"/>
                </a:solidFill>
                <a:latin typeface="Verdana"/>
              </a:rPr>
              <a:t>The Latvian and Icelandic incumbents plan to gradually switch their entire fixed networks over to IP technology and eventually shut down the PSTN networks. IP telephony is often bundled with other services such as fixed broadband and TV. In those cases, the IP telephony part of the bundle may be inactive.</a:t>
            </a:r>
          </a:p>
        </p:txBody>
      </p:sp>
    </p:spTree>
    <p:extLst>
      <p:ext uri="{BB962C8B-B14F-4D97-AF65-F5344CB8AC3E}">
        <p14:creationId xmlns:p14="http://schemas.microsoft.com/office/powerpoint/2010/main" val="125732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86016"/>
            <a:ext cx="10515600" cy="1325563"/>
          </a:xfrm>
        </p:spPr>
        <p:txBody>
          <a:bodyPr/>
          <a:lstStyle/>
          <a:p>
            <a:r>
              <a:rPr lang="en-US" dirty="0"/>
              <a:t>2.1 Fixed telephony subscriptions per capita</a:t>
            </a:r>
            <a:endParaRPr lang="nb-NO" dirty="0"/>
          </a:p>
        </p:txBody>
      </p:sp>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Includes PSTN, ISDN and IP telephony. The figures include both business and private subscriptions, which may differ significantly in terms of traffic generated, since a business customer may have many users of the same fixed telephony connection (e.g., ISDN).</a:t>
            </a:r>
          </a:p>
        </p:txBody>
      </p:sp>
      <p:graphicFrame>
        <p:nvGraphicFramePr>
          <p:cNvPr id="7" name="Diagram 5">
            <a:extLst>
              <a:ext uri="{FF2B5EF4-FFF2-40B4-BE49-F238E27FC236}">
                <a16:creationId xmlns:a16="http://schemas.microsoft.com/office/drawing/2014/main" id="{2D33F748-264C-4BDC-B98C-DBD159290576}"/>
              </a:ext>
            </a:extLst>
          </p:cNvPr>
          <p:cNvGraphicFramePr/>
          <p:nvPr>
            <p:extLst>
              <p:ext uri="{D42A27DB-BD31-4B8C-83A1-F6EECF244321}">
                <p14:modId xmlns:p14="http://schemas.microsoft.com/office/powerpoint/2010/main" val="1349245018"/>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204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11236"/>
            <a:ext cx="10515600" cy="1325563"/>
          </a:xfrm>
        </p:spPr>
        <p:txBody>
          <a:bodyPr/>
          <a:lstStyle/>
          <a:p>
            <a:r>
              <a:rPr lang="en-US" dirty="0"/>
              <a:t>2.</a:t>
            </a:r>
            <a:r>
              <a:rPr lang="lt-LT" dirty="0"/>
              <a:t>2</a:t>
            </a:r>
            <a:r>
              <a:rPr lang="en-US" dirty="0"/>
              <a:t> Fixed call minutes per capita in a month</a:t>
            </a:r>
            <a:endParaRPr lang="nb-NO" dirty="0"/>
          </a:p>
        </p:txBody>
      </p:sp>
      <p:graphicFrame>
        <p:nvGraphicFramePr>
          <p:cNvPr id="6" name="Diagram 5"/>
          <p:cNvGraphicFramePr/>
          <p:nvPr>
            <p:extLst>
              <p:ext uri="{D42A27DB-BD31-4B8C-83A1-F6EECF244321}">
                <p14:modId xmlns:p14="http://schemas.microsoft.com/office/powerpoint/2010/main" val="1749196712"/>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838200" y="1382911"/>
            <a:ext cx="6947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nb-NO"/>
            </a:defPPr>
            <a:lvl1pPr lvl="0" indent="0" eaLnBrk="0" fontAlgn="base" hangingPunct="0">
              <a:spcBef>
                <a:spcPct val="30000"/>
              </a:spcBef>
              <a:spcAft>
                <a:spcPct val="0"/>
              </a:spcAft>
              <a:buNone/>
              <a:defRPr sz="1400">
                <a:solidFill>
                  <a:srgbClr val="054884"/>
                </a:solidFill>
                <a:latin typeface="Verdana"/>
              </a:defRPr>
            </a:lvl1pPr>
            <a:lvl2pPr marL="898525" indent="-250825" eaLnBrk="0" fontAlgn="base" hangingPunct="0">
              <a:spcBef>
                <a:spcPts val="600"/>
              </a:spcBef>
              <a:spcAft>
                <a:spcPct val="0"/>
              </a:spcAft>
              <a:buClr>
                <a:srgbClr val="009CDD"/>
              </a:buClr>
              <a:buFont typeface="Verdana" panose="020B0604030504040204" pitchFamily="34" charset="0"/>
              <a:buChar char="»"/>
              <a:defRPr sz="2000">
                <a:solidFill>
                  <a:schemeClr val="tx2"/>
                </a:solidFill>
              </a:defRPr>
            </a:lvl2pPr>
            <a:lvl3pPr marL="1528763" indent="-250825" eaLnBrk="0" fontAlgn="base" hangingPunct="0">
              <a:spcBef>
                <a:spcPts val="600"/>
              </a:spcBef>
              <a:spcAft>
                <a:spcPts val="600"/>
              </a:spcAft>
              <a:buClr>
                <a:srgbClr val="009CDD"/>
              </a:buClr>
              <a:buBlip>
                <a:blip r:embed="rId3"/>
              </a:buBlip>
              <a:defRPr sz="1700">
                <a:solidFill>
                  <a:schemeClr val="tx2"/>
                </a:solidFill>
              </a:defRPr>
            </a:lvl3pPr>
            <a:lvl4pPr marL="1889125" indent="-250825" eaLnBrk="0" fontAlgn="base" hangingPunct="0">
              <a:spcBef>
                <a:spcPts val="600"/>
              </a:spcBef>
              <a:spcAft>
                <a:spcPts val="600"/>
              </a:spcAft>
              <a:buClr>
                <a:srgbClr val="009CDD"/>
              </a:buClr>
              <a:buFont typeface="Verdana" panose="020B0604030504040204" pitchFamily="34" charset="0"/>
              <a:buChar char="»"/>
              <a:defRPr sz="1700">
                <a:solidFill>
                  <a:schemeClr val="tx2"/>
                </a:solidFill>
              </a:defRPr>
            </a:lvl4pPr>
            <a:lvl5pPr marL="2249488" indent="-250825" eaLnBrk="0" fontAlgn="base" hangingPunct="0">
              <a:spcBef>
                <a:spcPts val="600"/>
              </a:spcBef>
              <a:spcAft>
                <a:spcPts val="600"/>
              </a:spcAft>
              <a:buClr>
                <a:srgbClr val="009CDD"/>
              </a:buClr>
              <a:buBlip>
                <a:blip r:embed="rId3"/>
              </a:buBlip>
              <a:defRPr sz="1700">
                <a:solidFill>
                  <a:schemeClr val="tx2"/>
                </a:solidFill>
              </a:defRPr>
            </a:lvl5pPr>
            <a:lvl6pPr marL="2610000" indent="-250825">
              <a:spcBef>
                <a:spcPts val="600"/>
              </a:spcBef>
              <a:spcAft>
                <a:spcPts val="600"/>
              </a:spcAft>
              <a:buClr>
                <a:srgbClr val="009CDD"/>
              </a:buClr>
              <a:buFont typeface="Verdana" pitchFamily="34" charset="0"/>
              <a:buChar char="»"/>
              <a:defRPr sz="1700">
                <a:solidFill>
                  <a:schemeClr val="tx2"/>
                </a:solidFill>
              </a:defRPr>
            </a:lvl6pPr>
            <a:lvl7pPr marL="2970000" indent="-250825">
              <a:spcBef>
                <a:spcPts val="600"/>
              </a:spcBef>
              <a:spcAft>
                <a:spcPts val="600"/>
              </a:spcAft>
              <a:buClr>
                <a:srgbClr val="009CDD"/>
              </a:buClr>
              <a:buFontTx/>
              <a:buBlip>
                <a:blip r:embed="rId3"/>
              </a:buBlip>
              <a:defRPr sz="1700">
                <a:solidFill>
                  <a:schemeClr val="tx2"/>
                </a:solidFill>
              </a:defRPr>
            </a:lvl7pPr>
            <a:lvl8pPr marL="3330000" indent="-250825">
              <a:spcBef>
                <a:spcPts val="600"/>
              </a:spcBef>
              <a:spcAft>
                <a:spcPts val="600"/>
              </a:spcAft>
              <a:buClr>
                <a:srgbClr val="009CDD"/>
              </a:buClr>
              <a:buFont typeface="Verdana" pitchFamily="34" charset="0"/>
              <a:buChar char="»"/>
              <a:defRPr sz="1700">
                <a:solidFill>
                  <a:schemeClr val="tx2"/>
                </a:solidFill>
              </a:defRPr>
            </a:lvl8pPr>
            <a:lvl9pPr marL="3690000" indent="-250825">
              <a:spcBef>
                <a:spcPts val="600"/>
              </a:spcBef>
              <a:spcAft>
                <a:spcPts val="600"/>
              </a:spcAft>
              <a:buClr>
                <a:srgbClr val="009CDD"/>
              </a:buClr>
              <a:buFontTx/>
              <a:buBlip>
                <a:blip r:embed="rId3"/>
              </a:buBlip>
              <a:defRPr sz="1700">
                <a:solidFill>
                  <a:schemeClr val="tx2"/>
                </a:solidFill>
              </a:defRPr>
            </a:lvl9pPr>
          </a:lstStyle>
          <a:p>
            <a:r>
              <a:rPr lang="en-US" dirty="0"/>
              <a:t>The Danish incumbent, TDC, had a change of definition from 2017 to 2018.</a:t>
            </a:r>
          </a:p>
        </p:txBody>
      </p:sp>
    </p:spTree>
    <p:extLst>
      <p:ext uri="{BB962C8B-B14F-4D97-AF65-F5344CB8AC3E}">
        <p14:creationId xmlns:p14="http://schemas.microsoft.com/office/powerpoint/2010/main" val="77145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nb-NO"/>
              <a:t>3. Broadband services</a:t>
            </a:r>
          </a:p>
        </p:txBody>
      </p:sp>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t="31281"/>
          <a:stretch/>
        </p:blipFill>
        <p:spPr>
          <a:xfrm>
            <a:off x="0" y="0"/>
            <a:ext cx="12192000" cy="5574328"/>
          </a:xfrm>
          <a:prstGeom prst="rect">
            <a:avLst/>
          </a:prstGeom>
        </p:spPr>
      </p:pic>
    </p:spTree>
    <p:extLst>
      <p:ext uri="{BB962C8B-B14F-4D97-AF65-F5344CB8AC3E}">
        <p14:creationId xmlns:p14="http://schemas.microsoft.com/office/powerpoint/2010/main" val="340141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Development of broadband services </a:t>
            </a:r>
            <a:endParaRPr lang="nb-NO" dirty="0"/>
          </a:p>
        </p:txBody>
      </p:sp>
      <p:sp>
        <p:nvSpPr>
          <p:cNvPr id="6" name="Content Placeholder 5"/>
          <p:cNvSpPr txBox="1">
            <a:spLocks/>
          </p:cNvSpPr>
          <p:nvPr/>
        </p:nvSpPr>
        <p:spPr bwMode="auto">
          <a:xfrm>
            <a:off x="838200" y="1507023"/>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lvl="0" algn="just">
              <a:defRPr/>
            </a:pPr>
            <a:r>
              <a:rPr lang="en-US" sz="1400" dirty="0">
                <a:solidFill>
                  <a:srgbClr val="054884"/>
                </a:solidFill>
                <a:latin typeface="Verdana"/>
              </a:rPr>
              <a:t>Estonia, Finland, and Denmark had the highest numbers of total broadband subscriptions recalculated per capita in 2022. This indicator includes subscriptions of all kinds of fixed and mobile (e.g., mobile broadband in smartphones, dedicated data) broadband except M2M connection.   </a:t>
            </a:r>
          </a:p>
          <a:p>
            <a:pPr lvl="0" algn="just">
              <a:defRPr/>
            </a:pPr>
            <a:r>
              <a:rPr lang="en-US" sz="1400" dirty="0">
                <a:solidFill>
                  <a:srgbClr val="054884"/>
                </a:solidFill>
                <a:latin typeface="Verdana" panose="020B0604030504040204" pitchFamily="34" charset="0"/>
                <a:ea typeface="Verdana" panose="020B0604030504040204" pitchFamily="34" charset="0"/>
              </a:rPr>
              <a:t>Finland and Denmark showed the best results by subscriptions of broadband usually used at fixed locations – fixed broadband and mobile dedicated data broadband in 2022. The value of this indicator exceeded 0,7 subscriptions per capita in these countries. </a:t>
            </a:r>
          </a:p>
          <a:p>
            <a:pPr lvl="0" algn="just">
              <a:defRPr/>
            </a:pPr>
            <a:r>
              <a:rPr lang="en-US" sz="1400" dirty="0">
                <a:solidFill>
                  <a:srgbClr val="054884"/>
                </a:solidFill>
                <a:latin typeface="Verdana" panose="020B0604030504040204" pitchFamily="34" charset="0"/>
                <a:ea typeface="Verdana" panose="020B0604030504040204" pitchFamily="34" charset="0"/>
              </a:rPr>
              <a:t>Norway gained a leading position talking about fixed broadband subscriptions per household in 2022, but  Iceland remained a leading country by indicators of broadband subscriptions with data download speeds of 30, 100 Mbps, and 1 Gbps per household.  </a:t>
            </a:r>
          </a:p>
          <a:p>
            <a:pPr algn="just">
              <a:defRPr/>
            </a:pPr>
            <a:r>
              <a:rPr lang="en-US" sz="1400" dirty="0">
                <a:solidFill>
                  <a:srgbClr val="054884"/>
                </a:solidFill>
                <a:latin typeface="Verdana"/>
              </a:rPr>
              <a:t>The share of fiber subscriptions of all fixed broadband subscriptions was highest in Iceland and Sweden, exceeding 80 percent in 2022.</a:t>
            </a:r>
          </a:p>
          <a:p>
            <a:pPr algn="just">
              <a:defRPr/>
            </a:pPr>
            <a:r>
              <a:rPr lang="en-US" sz="1400" dirty="0">
                <a:solidFill>
                  <a:srgbClr val="054884"/>
                </a:solidFill>
                <a:latin typeface="Verdana"/>
              </a:rPr>
              <a:t>When combining fiber and cable subscriptions per capita, Norway, Sweden, and Denmark had the highest penetration rate with relatively 0,41; 0,39, and 0,37. The combined penetration rate for cable and fiber was increasing in all countries, mostly due to growth in fiber subscriptions.</a:t>
            </a:r>
          </a:p>
          <a:p>
            <a:pPr>
              <a:defRPr/>
            </a:pPr>
            <a:endParaRPr lang="en-US" sz="1400" dirty="0">
              <a:solidFill>
                <a:srgbClr val="054884"/>
              </a:solidFill>
              <a:latin typeface="Verdana"/>
            </a:endParaRPr>
          </a:p>
          <a:p>
            <a:pPr lvl="0">
              <a:defRPr/>
            </a:pPr>
            <a:endParaRPr lang="en-US" sz="1400" dirty="0">
              <a:solidFill>
                <a:srgbClr val="054884"/>
              </a:solidFill>
              <a:latin typeface="Verdana"/>
            </a:endParaRPr>
          </a:p>
          <a:p>
            <a:pPr marL="0" lvl="0" indent="0">
              <a:buNone/>
              <a:defRPr/>
            </a:pPr>
            <a:endParaRPr lang="en-US" sz="1400" dirty="0">
              <a:solidFill>
                <a:schemeClr val="bg2">
                  <a:lumMod val="25000"/>
                </a:schemeClr>
              </a:solidFill>
              <a:latin typeface="Verdana"/>
            </a:endParaRPr>
          </a:p>
        </p:txBody>
      </p:sp>
    </p:spTree>
    <p:extLst>
      <p:ext uri="{BB962C8B-B14F-4D97-AF65-F5344CB8AC3E}">
        <p14:creationId xmlns:p14="http://schemas.microsoft.com/office/powerpoint/2010/main" val="49020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844284" cy="1064376"/>
          </a:xfrm>
        </p:spPr>
        <p:txBody>
          <a:bodyPr>
            <a:normAutofit/>
          </a:bodyPr>
          <a:lstStyle/>
          <a:p>
            <a:r>
              <a:rPr lang="en-US" dirty="0"/>
              <a:t>3.</a:t>
            </a:r>
            <a:r>
              <a:rPr lang="lt-LT" dirty="0"/>
              <a:t>1</a:t>
            </a:r>
            <a:r>
              <a:rPr lang="en-US" dirty="0"/>
              <a:t> Number of total broadband subscription per capita</a:t>
            </a:r>
            <a:endParaRPr lang="nb-NO" dirty="0"/>
          </a:p>
        </p:txBody>
      </p:sp>
      <p:graphicFrame>
        <p:nvGraphicFramePr>
          <p:cNvPr id="6" name="Diagram 5"/>
          <p:cNvGraphicFramePr/>
          <p:nvPr>
            <p:extLst>
              <p:ext uri="{D42A27DB-BD31-4B8C-83A1-F6EECF244321}">
                <p14:modId xmlns:p14="http://schemas.microsoft.com/office/powerpoint/2010/main" val="523157174"/>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rgbClr val="054884"/>
                </a:solidFill>
                <a:latin typeface="Verdana"/>
              </a:rPr>
              <a:t>Includes mobile and fixed broadband subscription. M2M subscription is not included.</a:t>
            </a:r>
          </a:p>
        </p:txBody>
      </p:sp>
    </p:spTree>
    <p:extLst>
      <p:ext uri="{BB962C8B-B14F-4D97-AF65-F5344CB8AC3E}">
        <p14:creationId xmlns:p14="http://schemas.microsoft.com/office/powerpoint/2010/main" val="407596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3.</a:t>
            </a:r>
            <a:r>
              <a:rPr lang="lt-LT" dirty="0"/>
              <a:t>2</a:t>
            </a:r>
            <a:r>
              <a:rPr lang="en-US" dirty="0"/>
              <a:t> Number of fixed and mobile dedicated data broadband subscriptions per capita</a:t>
            </a:r>
            <a:endParaRPr lang="nb-NO" dirty="0"/>
          </a:p>
        </p:txBody>
      </p:sp>
      <p:graphicFrame>
        <p:nvGraphicFramePr>
          <p:cNvPr id="6" name="Diagram 5"/>
          <p:cNvGraphicFramePr/>
          <p:nvPr>
            <p:extLst>
              <p:ext uri="{D42A27DB-BD31-4B8C-83A1-F6EECF244321}">
                <p14:modId xmlns:p14="http://schemas.microsoft.com/office/powerpoint/2010/main" val="3983282318"/>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txBox="1">
            <a:spLocks/>
          </p:cNvSpPr>
          <p:nvPr/>
        </p:nvSpPr>
        <p:spPr bwMode="auto">
          <a:xfrm>
            <a:off x="838200" y="1523627"/>
            <a:ext cx="10097828" cy="51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chemeClr val="accent1">
                    <a:lumMod val="75000"/>
                  </a:schemeClr>
                </a:solidFill>
                <a:latin typeface="Verdana"/>
              </a:rPr>
              <a:t>The mobile dedicated data broadband services are typically used via a dongle, tablet or mobile router. </a:t>
            </a:r>
          </a:p>
        </p:txBody>
      </p:sp>
    </p:spTree>
    <p:extLst>
      <p:ext uri="{BB962C8B-B14F-4D97-AF65-F5344CB8AC3E}">
        <p14:creationId xmlns:p14="http://schemas.microsoft.com/office/powerpoint/2010/main" val="273320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stretch>
            <a:fillRect/>
          </a:stretch>
        </p:blipFill>
        <p:spPr>
          <a:xfrm>
            <a:off x="5728167" y="3429000"/>
            <a:ext cx="1457528" cy="790685"/>
          </a:xfrm>
          <a:prstGeom prst="rect">
            <a:avLst/>
          </a:prstGeom>
        </p:spPr>
      </p:pic>
      <p:pic>
        <p:nvPicPr>
          <p:cNvPr id="10" name="Bil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684" y="1479757"/>
            <a:ext cx="2085975" cy="704850"/>
          </a:xfrm>
          <a:prstGeom prst="rect">
            <a:avLst/>
          </a:prstGeom>
        </p:spPr>
      </p:pic>
      <p:pic>
        <p:nvPicPr>
          <p:cNvPr id="13" name="Bil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659" y="4673393"/>
            <a:ext cx="1285875" cy="571500"/>
          </a:xfrm>
          <a:prstGeom prst="rect">
            <a:avLst/>
          </a:prstGeom>
        </p:spPr>
      </p:pic>
      <p:pic>
        <p:nvPicPr>
          <p:cNvPr id="14" name="Bilde 13"/>
          <p:cNvPicPr>
            <a:picLocks noChangeAspect="1"/>
          </p:cNvPicPr>
          <p:nvPr/>
        </p:nvPicPr>
        <p:blipFill>
          <a:blip r:embed="rId6"/>
          <a:stretch>
            <a:fillRect/>
          </a:stretch>
        </p:blipFill>
        <p:spPr>
          <a:xfrm>
            <a:off x="9038966" y="607285"/>
            <a:ext cx="1368771" cy="1598174"/>
          </a:xfrm>
          <a:prstGeom prst="rect">
            <a:avLst/>
          </a:prstGeom>
        </p:spPr>
      </p:pic>
      <p:pic>
        <p:nvPicPr>
          <p:cNvPr id="11" name="Picture 2" descr="Technical Regulatory Author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9064" y="4673393"/>
            <a:ext cx="2886955" cy="6258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with medium confidence">
            <a:extLst>
              <a:ext uri="{FF2B5EF4-FFF2-40B4-BE49-F238E27FC236}">
                <a16:creationId xmlns:a16="http://schemas.microsoft.com/office/drawing/2014/main" id="{77F8C177-9023-4C41-9EA8-2BF5FF557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9799" y="2439293"/>
            <a:ext cx="3442080" cy="1445735"/>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7D280A60-7A81-FCF8-FD9C-257D10EB96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41983" y="2672956"/>
            <a:ext cx="3682133" cy="1060058"/>
          </a:xfrm>
          <a:prstGeom prst="rect">
            <a:avLst/>
          </a:prstGeom>
        </p:spPr>
      </p:pic>
      <p:pic>
        <p:nvPicPr>
          <p:cNvPr id="8" name="Picture 7" descr="A picture containing text, clipart">
            <a:extLst>
              <a:ext uri="{FF2B5EF4-FFF2-40B4-BE49-F238E27FC236}">
                <a16:creationId xmlns:a16="http://schemas.microsoft.com/office/drawing/2014/main" id="{C70AA839-BADE-3878-DFD2-23B7B52F7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6688" y="1193295"/>
            <a:ext cx="3268301" cy="996832"/>
          </a:xfrm>
          <a:prstGeom prst="rect">
            <a:avLst/>
          </a:prstGeom>
        </p:spPr>
      </p:pic>
    </p:spTree>
    <p:extLst>
      <p:ext uri="{BB962C8B-B14F-4D97-AF65-F5344CB8AC3E}">
        <p14:creationId xmlns:p14="http://schemas.microsoft.com/office/powerpoint/2010/main" val="182657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52005"/>
            <a:ext cx="10515600" cy="1170396"/>
          </a:xfrm>
        </p:spPr>
        <p:txBody>
          <a:bodyPr/>
          <a:lstStyle/>
          <a:p>
            <a:r>
              <a:rPr lang="en-US" dirty="0"/>
              <a:t>3.</a:t>
            </a:r>
            <a:r>
              <a:rPr lang="lt-LT" dirty="0"/>
              <a:t>3</a:t>
            </a:r>
            <a:r>
              <a:rPr lang="en-US" dirty="0"/>
              <a:t> Fixed broadband subscriptions per household</a:t>
            </a:r>
          </a:p>
        </p:txBody>
      </p:sp>
      <p:graphicFrame>
        <p:nvGraphicFramePr>
          <p:cNvPr id="6" name="Diagram 5"/>
          <p:cNvGraphicFramePr/>
          <p:nvPr>
            <p:extLst>
              <p:ext uri="{D42A27DB-BD31-4B8C-83A1-F6EECF244321}">
                <p14:modId xmlns:p14="http://schemas.microsoft.com/office/powerpoint/2010/main" val="113156562"/>
              </p:ext>
            </p:extLst>
          </p:nvPr>
        </p:nvGraphicFramePr>
        <p:xfrm>
          <a:off x="838200" y="2114768"/>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4">
            <a:extLst>
              <a:ext uri="{FF2B5EF4-FFF2-40B4-BE49-F238E27FC236}">
                <a16:creationId xmlns:a16="http://schemas.microsoft.com/office/drawing/2014/main" id="{396AD93C-0682-5B9C-0F9E-8464A0C84389}"/>
              </a:ext>
            </a:extLst>
          </p:cNvPr>
          <p:cNvSpPr txBox="1">
            <a:spLocks/>
          </p:cNvSpPr>
          <p:nvPr/>
        </p:nvSpPr>
        <p:spPr bwMode="auto">
          <a:xfrm>
            <a:off x="838200" y="1201956"/>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rgbClr val="054884"/>
                </a:solidFill>
                <a:latin typeface="Verdana"/>
              </a:rPr>
              <a:t>Values of indicator went down in Iceland and Sweden because the population and number of households grew faster than fixed broadband subscriptions in these countries. </a:t>
            </a:r>
          </a:p>
        </p:txBody>
      </p:sp>
    </p:spTree>
    <p:extLst>
      <p:ext uri="{BB962C8B-B14F-4D97-AF65-F5344CB8AC3E}">
        <p14:creationId xmlns:p14="http://schemas.microsoft.com/office/powerpoint/2010/main" val="39503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t>3.</a:t>
            </a:r>
            <a:r>
              <a:rPr lang="lt-LT" dirty="0"/>
              <a:t>4</a:t>
            </a:r>
            <a:r>
              <a:rPr lang="en-US" dirty="0"/>
              <a:t> Fixed broadband subscriptions with a marketed downstream capacity of 30 Mbps or more, per household</a:t>
            </a:r>
          </a:p>
        </p:txBody>
      </p:sp>
      <p:graphicFrame>
        <p:nvGraphicFramePr>
          <p:cNvPr id="6" name="Diagram 5"/>
          <p:cNvGraphicFramePr/>
          <p:nvPr>
            <p:extLst>
              <p:ext uri="{D42A27DB-BD31-4B8C-83A1-F6EECF244321}">
                <p14:modId xmlns:p14="http://schemas.microsoft.com/office/powerpoint/2010/main" val="599552934"/>
              </p:ext>
            </p:extLst>
          </p:nvPr>
        </p:nvGraphicFramePr>
        <p:xfrm>
          <a:off x="838200" y="2114767"/>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4">
            <a:extLst>
              <a:ext uri="{FF2B5EF4-FFF2-40B4-BE49-F238E27FC236}">
                <a16:creationId xmlns:a16="http://schemas.microsoft.com/office/drawing/2014/main" id="{C548316C-6329-352D-A63A-A57433451BB2}"/>
              </a:ext>
            </a:extLst>
          </p:cNvPr>
          <p:cNvSpPr txBox="1">
            <a:spLocks/>
          </p:cNvSpPr>
          <p:nvPr/>
        </p:nvSpPr>
        <p:spPr bwMode="auto">
          <a:xfrm>
            <a:off x="838200" y="1475835"/>
            <a:ext cx="10097828" cy="57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rgbClr val="054884"/>
                </a:solidFill>
                <a:latin typeface="Verdana"/>
              </a:rPr>
              <a:t>The value of indicator went down in Iceland because the population and number of households grew faster than fixed broadband subscriptions in this country. </a:t>
            </a:r>
          </a:p>
        </p:txBody>
      </p:sp>
    </p:spTree>
    <p:extLst>
      <p:ext uri="{BB962C8B-B14F-4D97-AF65-F5344CB8AC3E}">
        <p14:creationId xmlns:p14="http://schemas.microsoft.com/office/powerpoint/2010/main" val="4848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t>3.</a:t>
            </a:r>
            <a:r>
              <a:rPr lang="lt-LT" dirty="0"/>
              <a:t>5</a:t>
            </a:r>
            <a:r>
              <a:rPr lang="en-US" dirty="0"/>
              <a:t> Fixed broadband subscriptions with a marketed downstream capacity of 100 Mbps or more, per household</a:t>
            </a:r>
          </a:p>
        </p:txBody>
      </p:sp>
      <p:graphicFrame>
        <p:nvGraphicFramePr>
          <p:cNvPr id="6" name="Diagram 5"/>
          <p:cNvGraphicFramePr/>
          <p:nvPr>
            <p:extLst>
              <p:ext uri="{D42A27DB-BD31-4B8C-83A1-F6EECF244321}">
                <p14:modId xmlns:p14="http://schemas.microsoft.com/office/powerpoint/2010/main" val="1671756617"/>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149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t>3.</a:t>
            </a:r>
            <a:r>
              <a:rPr lang="lt-LT" dirty="0"/>
              <a:t>6</a:t>
            </a:r>
            <a:r>
              <a:rPr lang="en-US" dirty="0"/>
              <a:t> Fixed broadband subscriptions with a marketed downstream capacity of </a:t>
            </a:r>
            <a:r>
              <a:rPr lang="lt-LT" dirty="0"/>
              <a:t>1 Gbps </a:t>
            </a:r>
            <a:r>
              <a:rPr lang="en-US" dirty="0"/>
              <a:t>or more, per household</a:t>
            </a:r>
          </a:p>
        </p:txBody>
      </p:sp>
      <p:graphicFrame>
        <p:nvGraphicFramePr>
          <p:cNvPr id="4" name="Diagram 5">
            <a:extLst>
              <a:ext uri="{FF2B5EF4-FFF2-40B4-BE49-F238E27FC236}">
                <a16:creationId xmlns:a16="http://schemas.microsoft.com/office/drawing/2014/main" id="{B897915F-575B-C9B2-C760-B936CDB4535A}"/>
              </a:ext>
            </a:extLst>
          </p:cNvPr>
          <p:cNvGraphicFramePr/>
          <p:nvPr>
            <p:extLst>
              <p:ext uri="{D42A27DB-BD31-4B8C-83A1-F6EECF244321}">
                <p14:modId xmlns:p14="http://schemas.microsoft.com/office/powerpoint/2010/main" val="2793558099"/>
              </p:ext>
            </p:extLst>
          </p:nvPr>
        </p:nvGraphicFramePr>
        <p:xfrm>
          <a:off x="838200" y="1690688"/>
          <a:ext cx="10097828" cy="4039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682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14296"/>
            <a:ext cx="10515600" cy="1325563"/>
          </a:xfrm>
        </p:spPr>
        <p:txBody>
          <a:bodyPr/>
          <a:lstStyle/>
          <a:p>
            <a:r>
              <a:rPr lang="en-US" dirty="0"/>
              <a:t>3.</a:t>
            </a:r>
            <a:r>
              <a:rPr lang="lt-LT" dirty="0"/>
              <a:t>7</a:t>
            </a:r>
            <a:r>
              <a:rPr lang="en-US" dirty="0"/>
              <a:t> Share of fiber subscriptions of total fixed broadband subscriptions</a:t>
            </a:r>
            <a:endParaRPr lang="nb-NO" dirty="0"/>
          </a:p>
        </p:txBody>
      </p:sp>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spcBef>
                <a:spcPct val="30000"/>
              </a:spcBef>
              <a:buNone/>
            </a:pPr>
            <a:r>
              <a:rPr lang="en-US" altLang="sv-SE" sz="1400">
                <a:solidFill>
                  <a:srgbClr val="054884"/>
                </a:solidFill>
                <a:latin typeface="Verdana"/>
              </a:rPr>
              <a:t>Fiber includes both FTTH and FTTB. There was a change of definitions in Finland in 2017. </a:t>
            </a:r>
            <a:endParaRPr kumimoji="0" lang="en-US" altLang="sv-SE" sz="1400" b="0" i="0" u="none" strike="noStrike" kern="1200" cap="none" spc="0" normalizeH="0" baseline="0" noProof="0" dirty="0">
              <a:ln>
                <a:noFill/>
              </a:ln>
              <a:solidFill>
                <a:srgbClr val="054884"/>
              </a:solidFill>
              <a:effectLst/>
              <a:uLnTx/>
              <a:uFillTx/>
              <a:latin typeface="Verdana"/>
              <a:ea typeface="+mn-ea"/>
              <a:cs typeface="+mn-cs"/>
            </a:endParaRPr>
          </a:p>
        </p:txBody>
      </p:sp>
      <p:graphicFrame>
        <p:nvGraphicFramePr>
          <p:cNvPr id="6" name="Diagram 5"/>
          <p:cNvGraphicFramePr/>
          <p:nvPr>
            <p:extLst>
              <p:ext uri="{D42A27DB-BD31-4B8C-83A1-F6EECF244321}">
                <p14:modId xmlns:p14="http://schemas.microsoft.com/office/powerpoint/2010/main" val="201881381"/>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26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223722"/>
            <a:ext cx="10515600" cy="1325563"/>
          </a:xfrm>
        </p:spPr>
        <p:txBody>
          <a:bodyPr>
            <a:normAutofit/>
          </a:bodyPr>
          <a:lstStyle/>
          <a:p>
            <a:r>
              <a:rPr lang="en-US" dirty="0"/>
              <a:t>3.</a:t>
            </a:r>
            <a:r>
              <a:rPr lang="lt-LT" dirty="0"/>
              <a:t>8</a:t>
            </a:r>
            <a:r>
              <a:rPr lang="en-US" dirty="0"/>
              <a:t> Fixed broadband subscriptions via fiber and cable networks per capita</a:t>
            </a:r>
            <a:endParaRPr lang="nb-NO" dirty="0"/>
          </a:p>
        </p:txBody>
      </p:sp>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Fiber and cable will be key to meeting the EU’s broadband target that all households should have access to networks offering a download speed of at least 100 Mbps, which can be upgraded to 1 </a:t>
            </a:r>
            <a:r>
              <a:rPr lang="en-US" altLang="sv-SE" sz="1400" dirty="0" err="1">
                <a:solidFill>
                  <a:srgbClr val="054884"/>
                </a:solidFill>
                <a:latin typeface="Verdana"/>
              </a:rPr>
              <a:t>Gbps</a:t>
            </a:r>
            <a:r>
              <a:rPr lang="en-US" altLang="sv-SE" sz="1400" dirty="0">
                <a:solidFill>
                  <a:srgbClr val="054884"/>
                </a:solidFill>
                <a:latin typeface="Verdana"/>
              </a:rPr>
              <a:t>, in 2025.</a:t>
            </a:r>
          </a:p>
        </p:txBody>
      </p:sp>
      <p:graphicFrame>
        <p:nvGraphicFramePr>
          <p:cNvPr id="13" name="Diagram 12"/>
          <p:cNvGraphicFramePr/>
          <p:nvPr>
            <p:extLst>
              <p:ext uri="{D42A27DB-BD31-4B8C-83A1-F6EECF244321}">
                <p14:modId xmlns:p14="http://schemas.microsoft.com/office/powerpoint/2010/main" val="1088717654"/>
              </p:ext>
            </p:extLst>
          </p:nvPr>
        </p:nvGraphicFramePr>
        <p:xfrm>
          <a:off x="838199" y="2059210"/>
          <a:ext cx="11057022" cy="4292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11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14296"/>
            <a:ext cx="10515600" cy="1325563"/>
          </a:xfrm>
        </p:spPr>
        <p:txBody>
          <a:bodyPr>
            <a:normAutofit fontScale="90000"/>
          </a:bodyPr>
          <a:lstStyle/>
          <a:p>
            <a:r>
              <a:rPr lang="en-US" dirty="0"/>
              <a:t>3.9 Share of fixed broadband subscriptions with a marketed downstream capacity of 100 Mbps or more of total fixed broadband subscriptions</a:t>
            </a:r>
            <a:endParaRPr lang="nb-NO" dirty="0"/>
          </a:p>
        </p:txBody>
      </p:sp>
      <p:graphicFrame>
        <p:nvGraphicFramePr>
          <p:cNvPr id="6" name="Diagram 5"/>
          <p:cNvGraphicFramePr/>
          <p:nvPr>
            <p:extLst>
              <p:ext uri="{D42A27DB-BD31-4B8C-83A1-F6EECF244321}">
                <p14:modId xmlns:p14="http://schemas.microsoft.com/office/powerpoint/2010/main" val="1971768774"/>
              </p:ext>
            </p:extLst>
          </p:nvPr>
        </p:nvGraphicFramePr>
        <p:xfrm>
          <a:off x="838200" y="1991081"/>
          <a:ext cx="10097828" cy="4039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72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nb-NO"/>
              <a:t>4. TV services</a:t>
            </a: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3633" cy="5519651"/>
          </a:xfrm>
          <a:prstGeom prst="rect">
            <a:avLst/>
          </a:prstGeom>
        </p:spPr>
      </p:pic>
    </p:spTree>
    <p:extLst>
      <p:ext uri="{BB962C8B-B14F-4D97-AF65-F5344CB8AC3E}">
        <p14:creationId xmlns:p14="http://schemas.microsoft.com/office/powerpoint/2010/main" val="350968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Development of traditional </a:t>
            </a:r>
            <a:r>
              <a:rPr lang="en-US" dirty="0" err="1"/>
              <a:t>pay-TV</a:t>
            </a:r>
            <a:r>
              <a:rPr lang="en-US" dirty="0"/>
              <a:t> services</a:t>
            </a:r>
            <a:endParaRPr lang="nb-NO" dirty="0"/>
          </a:p>
        </p:txBody>
      </p:sp>
      <p:sp>
        <p:nvSpPr>
          <p:cNvPr id="6" name="Content Placeholder 5"/>
          <p:cNvSpPr txBox="1">
            <a:spLocks/>
          </p:cNvSpPr>
          <p:nvPr/>
        </p:nvSpPr>
        <p:spPr bwMode="auto">
          <a:xfrm>
            <a:off x="838200" y="1507023"/>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lvl="0" algn="just">
              <a:defRPr/>
            </a:pPr>
            <a:r>
              <a:rPr lang="en-US" sz="1400" dirty="0">
                <a:solidFill>
                  <a:srgbClr val="054884"/>
                </a:solidFill>
                <a:latin typeface="Verdana"/>
              </a:rPr>
              <a:t>IPTV was the most popular pay-tv technology in all countries except Sweden and Denmark.</a:t>
            </a:r>
          </a:p>
          <a:p>
            <a:pPr lvl="0" algn="just">
              <a:defRPr/>
            </a:pPr>
            <a:r>
              <a:rPr lang="en-US" sz="1400" dirty="0">
                <a:solidFill>
                  <a:srgbClr val="054884"/>
                </a:solidFill>
                <a:latin typeface="Verdana"/>
              </a:rPr>
              <a:t>IPTV penetration was highest in Iceland, where there is no satellite TV, and in Norway. In 2022, there were 0,23 IPTV subscriptions per capita in these countries.  </a:t>
            </a:r>
          </a:p>
          <a:p>
            <a:pPr lvl="0" algn="just">
              <a:defRPr/>
            </a:pPr>
            <a:r>
              <a:rPr lang="en-US" sz="1400" dirty="0">
                <a:solidFill>
                  <a:srgbClr val="054884"/>
                </a:solidFill>
                <a:latin typeface="Verdana"/>
              </a:rPr>
              <a:t>IPTV includes both DSL and fiber platforms. </a:t>
            </a:r>
          </a:p>
        </p:txBody>
      </p:sp>
    </p:spTree>
    <p:extLst>
      <p:ext uri="{BB962C8B-B14F-4D97-AF65-F5344CB8AC3E}">
        <p14:creationId xmlns:p14="http://schemas.microsoft.com/office/powerpoint/2010/main" val="93954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dirty="0"/>
              <a:t>4.1 Number of IPTV subscriptions per capita</a:t>
            </a:r>
            <a:endParaRPr lang="nb-NO" dirty="0"/>
          </a:p>
        </p:txBody>
      </p:sp>
      <p:graphicFrame>
        <p:nvGraphicFramePr>
          <p:cNvPr id="6" name="Diagram 5"/>
          <p:cNvGraphicFramePr/>
          <p:nvPr>
            <p:extLst>
              <p:ext uri="{D42A27DB-BD31-4B8C-83A1-F6EECF244321}">
                <p14:modId xmlns:p14="http://schemas.microsoft.com/office/powerpoint/2010/main" val="2766613733"/>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4">
            <a:extLst>
              <a:ext uri="{FF2B5EF4-FFF2-40B4-BE49-F238E27FC236}">
                <a16:creationId xmlns:a16="http://schemas.microsoft.com/office/drawing/2014/main" id="{E844D0EA-950E-3A1F-4B64-9E316FB2D034}"/>
              </a:ext>
            </a:extLst>
          </p:cNvPr>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dirty="0">
                <a:solidFill>
                  <a:srgbClr val="054884"/>
                </a:solidFill>
                <a:latin typeface="Verdana"/>
              </a:rPr>
              <a:t>Denmark did not provide data of 2021-2022.</a:t>
            </a:r>
            <a:endParaRPr kumimoji="0" lang="en-US" altLang="sv-SE" sz="1400" b="0" i="0" u="none" strike="noStrike" kern="1200" cap="none" spc="0" normalizeH="0" baseline="0" dirty="0">
              <a:ln>
                <a:noFill/>
              </a:ln>
              <a:solidFill>
                <a:srgbClr val="054884"/>
              </a:solidFill>
              <a:effectLst/>
              <a:uLnTx/>
              <a:uFillTx/>
              <a:latin typeface="Verdana"/>
            </a:endParaRPr>
          </a:p>
        </p:txBody>
      </p:sp>
    </p:spTree>
    <p:extLst>
      <p:ext uri="{BB962C8B-B14F-4D97-AF65-F5344CB8AC3E}">
        <p14:creationId xmlns:p14="http://schemas.microsoft.com/office/powerpoint/2010/main" val="303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82820"/>
            <a:ext cx="10515600" cy="956681"/>
          </a:xfrm>
        </p:spPr>
        <p:txBody>
          <a:bodyPr/>
          <a:lstStyle/>
          <a:p>
            <a:r>
              <a:rPr lang="en-US" dirty="0"/>
              <a:t>About the database</a:t>
            </a:r>
          </a:p>
        </p:txBody>
      </p:sp>
      <p:sp>
        <p:nvSpPr>
          <p:cNvPr id="7" name="Content Placeholder 2"/>
          <p:cNvSpPr txBox="1">
            <a:spLocks/>
          </p:cNvSpPr>
          <p:nvPr/>
        </p:nvSpPr>
        <p:spPr bwMode="auto">
          <a:xfrm>
            <a:off x="838200" y="1690688"/>
            <a:ext cx="10325793" cy="42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The database was established in 2007 by the Nordic countries. The Baltic States are included since the spring of 2013.</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Consists of selected variables that are comparable between the countries.</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A dynamic database that will change as the telecom markets develop.</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The figures are collected and validated by the Nordic-Baltic working group on statistics and definitions.</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Unless otherwise stated, the sources for all figures are the national regulatory agencies and/or the national statistical agencies of each country.</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Graphs included in this publication cover the years </a:t>
            </a:r>
            <a:r>
              <a:rPr kumimoji="0" lang="en-US" altLang="fi-FI" sz="1400" b="0" i="0" u="none" strike="noStrike" kern="1200" cap="none" spc="0" normalizeH="0" baseline="0" noProof="0" dirty="0">
                <a:ln>
                  <a:noFill/>
                </a:ln>
                <a:solidFill>
                  <a:schemeClr val="accent1">
                    <a:lumMod val="75000"/>
                  </a:schemeClr>
                </a:solidFill>
                <a:effectLst/>
                <a:uLnTx/>
                <a:uFillTx/>
                <a:latin typeface="Verdana"/>
                <a:ea typeface="+mn-ea"/>
                <a:cs typeface="+mn-cs"/>
              </a:rPr>
              <a:t>201</a:t>
            </a:r>
            <a:r>
              <a:rPr kumimoji="0" lang="lt-LT" altLang="fi-FI" sz="1400" b="0" i="0" u="none" strike="noStrike" kern="1200" cap="none" spc="0" normalizeH="0" baseline="0" noProof="0" dirty="0">
                <a:ln>
                  <a:noFill/>
                </a:ln>
                <a:solidFill>
                  <a:schemeClr val="accent1">
                    <a:lumMod val="75000"/>
                  </a:schemeClr>
                </a:solidFill>
                <a:effectLst/>
                <a:uLnTx/>
                <a:uFillTx/>
                <a:latin typeface="Verdana"/>
                <a:ea typeface="+mn-ea"/>
                <a:cs typeface="+mn-cs"/>
              </a:rPr>
              <a:t>7</a:t>
            </a:r>
            <a:r>
              <a:rPr kumimoji="0" lang="en-US" altLang="fi-FI" sz="1400" b="0" i="0" u="none" strike="noStrike" kern="1200" cap="none" spc="0" normalizeH="0" baseline="0" noProof="0" dirty="0">
                <a:ln>
                  <a:noFill/>
                </a:ln>
                <a:solidFill>
                  <a:schemeClr val="accent1">
                    <a:lumMod val="75000"/>
                  </a:schemeClr>
                </a:solidFill>
                <a:effectLst/>
                <a:uLnTx/>
                <a:uFillTx/>
                <a:latin typeface="Verdana"/>
                <a:ea typeface="+mn-ea"/>
                <a:cs typeface="+mn-cs"/>
              </a:rPr>
              <a:t>–202</a:t>
            </a:r>
            <a:r>
              <a:rPr kumimoji="0" lang="lt-LT" altLang="fi-FI" sz="1400" b="0" i="0" u="none" strike="noStrike" kern="1200" cap="none" spc="0" normalizeH="0" baseline="0" noProof="0" dirty="0">
                <a:ln>
                  <a:noFill/>
                </a:ln>
                <a:solidFill>
                  <a:schemeClr val="accent1">
                    <a:lumMod val="75000"/>
                  </a:schemeClr>
                </a:solidFill>
                <a:effectLst/>
                <a:uLnTx/>
                <a:uFillTx/>
                <a:latin typeface="Verdana"/>
                <a:ea typeface="+mn-ea"/>
                <a:cs typeface="+mn-cs"/>
              </a:rPr>
              <a:t>2</a:t>
            </a:r>
            <a:r>
              <a:rPr kumimoji="0" lang="en-US" altLang="fi-FI" sz="1400" b="0" i="0" u="none" strike="noStrike" kern="1200" cap="none" spc="0" normalizeH="0" baseline="0" noProof="0" dirty="0">
                <a:ln>
                  <a:noFill/>
                </a:ln>
                <a:solidFill>
                  <a:srgbClr val="054884"/>
                </a:solidFill>
                <a:effectLst/>
                <a:uLnTx/>
                <a:uFillTx/>
                <a:latin typeface="Verdana"/>
                <a:ea typeface="+mn-ea"/>
                <a:cs typeface="+mn-cs"/>
              </a:rPr>
              <a:t>. Previous years are available in the database only. The variables are stated as of the end of the year. Time series for each country are displayed from the year where data are available. Due to this, the length of time series may vary.</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dirty="0">
                <a:ln>
                  <a:noFill/>
                </a:ln>
                <a:solidFill>
                  <a:srgbClr val="054884"/>
                </a:solidFill>
                <a:effectLst/>
                <a:uLnTx/>
                <a:uFillTx/>
                <a:latin typeface="Verdana"/>
                <a:ea typeface="+mn-ea"/>
                <a:cs typeface="+mn-cs"/>
              </a:rPr>
              <a:t>Graphs include both private and business customers unless otherwise stated.</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dirty="0">
                <a:ln>
                  <a:noFill/>
                </a:ln>
                <a:solidFill>
                  <a:srgbClr val="054884"/>
                </a:solidFill>
                <a:effectLst/>
                <a:uLnTx/>
                <a:uFillTx/>
                <a:latin typeface="Verdana"/>
                <a:ea typeface="+mn-ea"/>
                <a:cs typeface="+mn-cs"/>
              </a:rPr>
              <a:t>The graphs are usually expressed as per capita or per household, which means the amount of each variable (both private and business) divided by the relevant country’s population or number of households.</a:t>
            </a:r>
          </a:p>
          <a:p>
            <a:pPr marL="358775" marR="0" lvl="0" indent="-358775" algn="just" defTabSz="914400" rtl="0" eaLnBrk="1" fontAlgn="base" latinLnBrk="0" hangingPunct="1">
              <a:lnSpc>
                <a:spcPct val="100000"/>
              </a:lnSpc>
              <a:spcBef>
                <a:spcPts val="1000"/>
              </a:spcBef>
              <a:spcAft>
                <a:spcPct val="0"/>
              </a:spcAft>
              <a:buClrTx/>
              <a:buSzTx/>
              <a:buFontTx/>
              <a:buBlip>
                <a:blip r:embed="rId3"/>
              </a:buBlip>
              <a:tabLst/>
              <a:defRPr/>
            </a:pPr>
            <a:r>
              <a:rPr kumimoji="0" lang="en-US" altLang="fi-FI" sz="1400" b="0" i="0" u="none" strike="noStrike" kern="1200" cap="none" spc="0" normalizeH="0" baseline="0" dirty="0">
                <a:ln>
                  <a:noFill/>
                </a:ln>
                <a:solidFill>
                  <a:srgbClr val="054884"/>
                </a:solidFill>
                <a:effectLst/>
                <a:uLnTx/>
                <a:uFillTx/>
                <a:latin typeface="Verdana"/>
                <a:ea typeface="+mn-ea"/>
                <a:cs typeface="+mn-cs"/>
              </a:rPr>
              <a:t>For more information, see the PTS statistics portal: http://statistik.pts.se/nordic-baltic-telecom-market/</a:t>
            </a:r>
            <a:endParaRPr kumimoji="0" lang="en-US" altLang="fi-FI" sz="1400" b="1" i="0" u="none" strike="noStrike" kern="1200" cap="none" spc="0" normalizeH="0" baseline="0" dirty="0">
              <a:ln>
                <a:noFill/>
              </a:ln>
              <a:solidFill>
                <a:srgbClr val="054884"/>
              </a:solidFill>
              <a:effectLst/>
              <a:uLnTx/>
              <a:uFillTx/>
              <a:latin typeface="Verdana"/>
              <a:ea typeface="+mn-ea"/>
              <a:cs typeface="+mn-cs"/>
            </a:endParaRPr>
          </a:p>
        </p:txBody>
      </p:sp>
    </p:spTree>
    <p:extLst>
      <p:ext uri="{BB962C8B-B14F-4D97-AF65-F5344CB8AC3E}">
        <p14:creationId xmlns:p14="http://schemas.microsoft.com/office/powerpoint/2010/main" val="208448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nb-NO"/>
              <a:t>5. Market shares</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518912"/>
          </a:xfrm>
          <a:prstGeom prst="rect">
            <a:avLst/>
          </a:prstGeom>
        </p:spPr>
      </p:pic>
    </p:spTree>
    <p:extLst>
      <p:ext uri="{BB962C8B-B14F-4D97-AF65-F5344CB8AC3E}">
        <p14:creationId xmlns:p14="http://schemas.microsoft.com/office/powerpoint/2010/main" val="261298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5.1 Market share of leading mobile operator</a:t>
            </a:r>
            <a:endParaRPr lang="nb-NO"/>
          </a:p>
        </p:txBody>
      </p:sp>
      <p:graphicFrame>
        <p:nvGraphicFramePr>
          <p:cNvPr id="6" name="Diagram 5"/>
          <p:cNvGraphicFramePr/>
          <p:nvPr>
            <p:extLst>
              <p:ext uri="{D42A27DB-BD31-4B8C-83A1-F6EECF244321}">
                <p14:modId xmlns:p14="http://schemas.microsoft.com/office/powerpoint/2010/main" val="3438576159"/>
              </p:ext>
            </p:extLst>
          </p:nvPr>
        </p:nvGraphicFramePr>
        <p:xfrm>
          <a:off x="838200" y="2443944"/>
          <a:ext cx="10097828" cy="3865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p:cNvSpPr txBox="1">
            <a:spLocks/>
          </p:cNvSpPr>
          <p:nvPr/>
        </p:nvSpPr>
        <p:spPr bwMode="auto">
          <a:xfrm>
            <a:off x="838200" y="153113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Operator with the largest market share, based on subscriptions</a:t>
            </a:r>
            <a:r>
              <a:rPr lang="lt-LT" altLang="sv-SE" sz="1400" dirty="0">
                <a:solidFill>
                  <a:srgbClr val="054884"/>
                </a:solidFill>
                <a:latin typeface="Verdana"/>
              </a:rPr>
              <a:t> (M2M are </a:t>
            </a:r>
            <a:r>
              <a:rPr lang="lt-LT" altLang="sv-SE" sz="1400" dirty="0" err="1">
                <a:solidFill>
                  <a:srgbClr val="054884"/>
                </a:solidFill>
                <a:latin typeface="Verdana"/>
              </a:rPr>
              <a:t>not</a:t>
            </a:r>
            <a:r>
              <a:rPr lang="lt-LT" altLang="sv-SE" sz="1400" dirty="0">
                <a:solidFill>
                  <a:srgbClr val="054884"/>
                </a:solidFill>
                <a:latin typeface="Verdana"/>
              </a:rPr>
              <a:t> </a:t>
            </a:r>
            <a:r>
              <a:rPr lang="lt-LT" altLang="sv-SE" sz="1400" dirty="0" err="1">
                <a:solidFill>
                  <a:srgbClr val="054884"/>
                </a:solidFill>
                <a:latin typeface="Verdana"/>
              </a:rPr>
              <a:t>included</a:t>
            </a:r>
            <a:r>
              <a:rPr lang="lt-LT" altLang="sv-SE" sz="1400" dirty="0">
                <a:solidFill>
                  <a:srgbClr val="054884"/>
                </a:solidFill>
                <a:latin typeface="Verdana"/>
              </a:rPr>
              <a:t>)</a:t>
            </a:r>
            <a:r>
              <a:rPr lang="en-US" altLang="sv-SE" sz="1400" dirty="0">
                <a:solidFill>
                  <a:srgbClr val="054884"/>
                </a:solidFill>
                <a:latin typeface="Verdana"/>
              </a:rPr>
              <a:t>. Market shares include subsidiaries. Mobile subscriptions includes all mobile voice and data subscriptions, including dedicated mobile data subscriptions.</a:t>
            </a:r>
          </a:p>
        </p:txBody>
      </p:sp>
    </p:spTree>
    <p:extLst>
      <p:ext uri="{BB962C8B-B14F-4D97-AF65-F5344CB8AC3E}">
        <p14:creationId xmlns:p14="http://schemas.microsoft.com/office/powerpoint/2010/main" val="202139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5.</a:t>
            </a:r>
            <a:r>
              <a:rPr lang="lt-LT" dirty="0"/>
              <a:t>2</a:t>
            </a:r>
            <a:r>
              <a:rPr lang="en-US" dirty="0"/>
              <a:t> Market share of leading operator in fixed broadband services</a:t>
            </a:r>
            <a:endParaRPr lang="nb-NO" dirty="0"/>
          </a:p>
        </p:txBody>
      </p:sp>
      <p:graphicFrame>
        <p:nvGraphicFramePr>
          <p:cNvPr id="6" name="Diagram 5"/>
          <p:cNvGraphicFramePr/>
          <p:nvPr>
            <p:extLst>
              <p:ext uri="{D42A27DB-BD31-4B8C-83A1-F6EECF244321}">
                <p14:modId xmlns:p14="http://schemas.microsoft.com/office/powerpoint/2010/main" val="3078847885"/>
              </p:ext>
            </p:extLst>
          </p:nvPr>
        </p:nvGraphicFramePr>
        <p:xfrm>
          <a:off x="838200" y="2443944"/>
          <a:ext cx="10097828" cy="3865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p:cNvSpPr txBox="1">
            <a:spLocks/>
          </p:cNvSpPr>
          <p:nvPr/>
        </p:nvSpPr>
        <p:spPr bwMode="auto">
          <a:xfrm>
            <a:off x="838200" y="153113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spcBef>
                <a:spcPct val="30000"/>
              </a:spcBef>
              <a:buNone/>
            </a:pPr>
            <a:r>
              <a:rPr lang="en-US" altLang="sv-SE" sz="1400">
                <a:solidFill>
                  <a:srgbClr val="054884"/>
                </a:solidFill>
                <a:latin typeface="Verdana"/>
              </a:rPr>
              <a:t>Operator with the largest market share, based on subscriptions.</a:t>
            </a:r>
          </a:p>
        </p:txBody>
      </p:sp>
    </p:spTree>
    <p:extLst>
      <p:ext uri="{BB962C8B-B14F-4D97-AF65-F5344CB8AC3E}">
        <p14:creationId xmlns:p14="http://schemas.microsoft.com/office/powerpoint/2010/main" val="129059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nb-NO"/>
              <a:t>6. Investments and revenues</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518912"/>
          </a:xfrm>
          <a:prstGeom prst="rect">
            <a:avLst/>
          </a:prstGeom>
        </p:spPr>
      </p:pic>
    </p:spTree>
    <p:extLst>
      <p:ext uri="{BB962C8B-B14F-4D97-AF65-F5344CB8AC3E}">
        <p14:creationId xmlns:p14="http://schemas.microsoft.com/office/powerpoint/2010/main" val="414840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Exchange rates</a:t>
            </a:r>
            <a:endParaRPr lang="nb-NO"/>
          </a:p>
        </p:txBody>
      </p:sp>
      <p:sp>
        <p:nvSpPr>
          <p:cNvPr id="6" name="Content Placeholder 5"/>
          <p:cNvSpPr txBox="1">
            <a:spLocks/>
          </p:cNvSpPr>
          <p:nvPr/>
        </p:nvSpPr>
        <p:spPr bwMode="auto">
          <a:xfrm>
            <a:off x="838200" y="1507023"/>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buNone/>
              <a:defRPr/>
            </a:pPr>
            <a:r>
              <a:rPr lang="en-US" sz="1400" dirty="0">
                <a:solidFill>
                  <a:srgbClr val="054884"/>
                </a:solidFill>
                <a:latin typeface="Verdana"/>
              </a:rPr>
              <a:t>Revenues are given in Euros adjusted for purchasing power (EUR/PPP) to account for differences in price levels across the countries.</a:t>
            </a:r>
          </a:p>
          <a:p>
            <a:pPr marL="0" lvl="0" indent="0" algn="just">
              <a:buNone/>
              <a:defRPr/>
            </a:pPr>
            <a:r>
              <a:rPr lang="en-US" sz="1400" dirty="0">
                <a:solidFill>
                  <a:srgbClr val="054884"/>
                </a:solidFill>
                <a:latin typeface="Verdana"/>
              </a:rPr>
              <a:t>Nominal exchange rates:  </a:t>
            </a:r>
          </a:p>
          <a:p>
            <a:pPr lvl="0" algn="just">
              <a:defRPr/>
            </a:pPr>
            <a:r>
              <a:rPr lang="en-US" sz="1400" dirty="0">
                <a:solidFill>
                  <a:srgbClr val="054884"/>
                </a:solidFill>
                <a:latin typeface="Verdana"/>
              </a:rPr>
              <a:t>Source: European Central Bank </a:t>
            </a:r>
          </a:p>
          <a:p>
            <a:pPr lvl="0" algn="just">
              <a:defRPr/>
            </a:pPr>
            <a:r>
              <a:rPr lang="en-US" sz="1400" dirty="0">
                <a:solidFill>
                  <a:srgbClr val="054884"/>
                </a:solidFill>
                <a:latin typeface="Verdana"/>
              </a:rPr>
              <a:t>Average exchange rate: 1 January - 31 December of each year</a:t>
            </a:r>
          </a:p>
          <a:p>
            <a:pPr marL="0" lvl="0" indent="0" algn="just">
              <a:buNone/>
              <a:defRPr/>
            </a:pPr>
            <a:endParaRPr lang="en-US" sz="1400" dirty="0">
              <a:solidFill>
                <a:srgbClr val="054884"/>
              </a:solidFill>
              <a:latin typeface="Verdana"/>
            </a:endParaRPr>
          </a:p>
          <a:p>
            <a:pPr marL="0" lvl="0" indent="0" algn="just">
              <a:buNone/>
              <a:defRPr/>
            </a:pPr>
            <a:r>
              <a:rPr lang="en-US" sz="1400" dirty="0">
                <a:solidFill>
                  <a:srgbClr val="054884"/>
                </a:solidFill>
                <a:latin typeface="Verdana"/>
              </a:rPr>
              <a:t>Purchasing power parity (PPP): 			</a:t>
            </a:r>
          </a:p>
          <a:p>
            <a:pPr lvl="0" algn="just">
              <a:defRPr/>
            </a:pPr>
            <a:r>
              <a:rPr lang="en-US" sz="1400" dirty="0">
                <a:solidFill>
                  <a:srgbClr val="054884"/>
                </a:solidFill>
                <a:latin typeface="Verdana"/>
              </a:rPr>
              <a:t>Source: Eurostat, Purchasing power parities, price level indices and real expenditures for ESA 2010 aggregates </a:t>
            </a:r>
          </a:p>
          <a:p>
            <a:pPr lvl="0" algn="just">
              <a:defRPr/>
            </a:pPr>
            <a:r>
              <a:rPr lang="en-US" sz="1400" dirty="0">
                <a:solidFill>
                  <a:srgbClr val="054884"/>
                </a:solidFill>
                <a:latin typeface="Verdana"/>
              </a:rPr>
              <a:t>EUR/PPP rates for each country are calculated based on price levels relative to EU27_2020=1</a:t>
            </a:r>
          </a:p>
        </p:txBody>
      </p:sp>
    </p:spTree>
    <p:extLst>
      <p:ext uri="{BB962C8B-B14F-4D97-AF65-F5344CB8AC3E}">
        <p14:creationId xmlns:p14="http://schemas.microsoft.com/office/powerpoint/2010/main" val="4176600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it-IT" dirty="0"/>
              <a:t>6.1 Investments per capita (EUR)</a:t>
            </a:r>
            <a:endParaRPr lang="nb-NO" dirty="0"/>
          </a:p>
        </p:txBody>
      </p:sp>
      <p:graphicFrame>
        <p:nvGraphicFramePr>
          <p:cNvPr id="6" name="Diagram 5"/>
          <p:cNvGraphicFramePr/>
          <p:nvPr>
            <p:extLst>
              <p:ext uri="{D42A27DB-BD31-4B8C-83A1-F6EECF244321}">
                <p14:modId xmlns:p14="http://schemas.microsoft.com/office/powerpoint/2010/main" val="2270320266"/>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txBox="1">
            <a:spLocks/>
          </p:cNvSpPr>
          <p:nvPr/>
        </p:nvSpPr>
        <p:spPr bwMode="auto">
          <a:xfrm>
            <a:off x="838200" y="1356563"/>
            <a:ext cx="10097828" cy="63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Investments in tangible fixed assets. </a:t>
            </a:r>
          </a:p>
        </p:txBody>
      </p:sp>
    </p:spTree>
    <p:extLst>
      <p:ext uri="{BB962C8B-B14F-4D97-AF65-F5344CB8AC3E}">
        <p14:creationId xmlns:p14="http://schemas.microsoft.com/office/powerpoint/2010/main" val="993730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it-IT" dirty="0"/>
              <a:t>6.2 Revenues per capita (EUR/PPP)</a:t>
            </a:r>
            <a:endParaRPr lang="nb-NO" dirty="0"/>
          </a:p>
        </p:txBody>
      </p:sp>
      <p:graphicFrame>
        <p:nvGraphicFramePr>
          <p:cNvPr id="6" name="Diagram 5"/>
          <p:cNvGraphicFramePr/>
          <p:nvPr>
            <p:extLst>
              <p:ext uri="{D42A27DB-BD31-4B8C-83A1-F6EECF244321}">
                <p14:modId xmlns:p14="http://schemas.microsoft.com/office/powerpoint/2010/main" val="2649526097"/>
              </p:ext>
            </p:extLst>
          </p:nvPr>
        </p:nvGraphicFramePr>
        <p:xfrm>
          <a:off x="838200" y="2610196"/>
          <a:ext cx="10097828" cy="36991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auto">
          <a:xfrm>
            <a:off x="838200" y="1385138"/>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4"/>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4"/>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4"/>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4"/>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4"/>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Retail revenues from mobile call services, fixed call services, and broadband services. Revenues from TV and international roaming are not included. Revenues exclude VAT. </a:t>
            </a:r>
          </a:p>
        </p:txBody>
      </p:sp>
    </p:spTree>
    <p:extLst>
      <p:ext uri="{BB962C8B-B14F-4D97-AF65-F5344CB8AC3E}">
        <p14:creationId xmlns:p14="http://schemas.microsoft.com/office/powerpoint/2010/main" val="245604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8255" y="5844997"/>
            <a:ext cx="7698260" cy="365125"/>
          </a:xfrm>
        </p:spPr>
        <p:txBody>
          <a:bodyPr>
            <a:normAutofit fontScale="90000"/>
          </a:bodyPr>
          <a:lstStyle/>
          <a:p>
            <a:pPr algn="ctr"/>
            <a:r>
              <a:rPr lang="lt-LT" dirty="0"/>
              <a:t>7</a:t>
            </a:r>
            <a:r>
              <a:rPr lang="nb-NO" dirty="0"/>
              <a:t>. Broadband coverage</a:t>
            </a:r>
          </a:p>
        </p:txBody>
      </p:sp>
      <p:pic>
        <p:nvPicPr>
          <p:cNvPr id="6" name="Bilde 5"/>
          <p:cNvPicPr>
            <a:picLocks noChangeAspect="1"/>
          </p:cNvPicPr>
          <p:nvPr/>
        </p:nvPicPr>
        <p:blipFill rotWithShape="1">
          <a:blip r:embed="rId2">
            <a:extLst>
              <a:ext uri="{28A0092B-C50C-407E-A947-70E740481C1C}">
                <a14:useLocalDpi xmlns:a14="http://schemas.microsoft.com/office/drawing/2010/main" val="0"/>
              </a:ext>
            </a:extLst>
          </a:blip>
          <a:srcRect t="31281"/>
          <a:stretch/>
        </p:blipFill>
        <p:spPr>
          <a:xfrm>
            <a:off x="0" y="0"/>
            <a:ext cx="12192000" cy="5574328"/>
          </a:xfrm>
          <a:prstGeom prst="rect">
            <a:avLst/>
          </a:prstGeom>
        </p:spPr>
      </p:pic>
    </p:spTree>
    <p:extLst>
      <p:ext uri="{BB962C8B-B14F-4D97-AF65-F5344CB8AC3E}">
        <p14:creationId xmlns:p14="http://schemas.microsoft.com/office/powerpoint/2010/main" val="15494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974788"/>
          </a:xfrm>
        </p:spPr>
        <p:txBody>
          <a:bodyPr/>
          <a:lstStyle/>
          <a:p>
            <a:r>
              <a:rPr lang="en-US" dirty="0"/>
              <a:t>Definitions of broadband coverage</a:t>
            </a:r>
            <a:endParaRPr lang="nb-NO" dirty="0"/>
          </a:p>
        </p:txBody>
      </p:sp>
      <p:sp>
        <p:nvSpPr>
          <p:cNvPr id="6" name="Content Placeholder 5"/>
          <p:cNvSpPr txBox="1">
            <a:spLocks/>
          </p:cNvSpPr>
          <p:nvPr/>
        </p:nvSpPr>
        <p:spPr bwMode="auto">
          <a:xfrm>
            <a:off x="838200" y="1507023"/>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lvl="0" algn="just">
              <a:defRPr/>
            </a:pPr>
            <a:r>
              <a:rPr lang="en-US" sz="1400" dirty="0">
                <a:solidFill>
                  <a:srgbClr val="054884"/>
                </a:solidFill>
                <a:latin typeface="Verdana"/>
              </a:rPr>
              <a:t>In this publication, broadband coverage refers the proportion of households (permanent dwellings) who can get broadband access with certain characteristics. </a:t>
            </a:r>
          </a:p>
          <a:p>
            <a:pPr lvl="0" algn="just">
              <a:defRPr/>
            </a:pPr>
            <a:r>
              <a:rPr lang="en-US" sz="1400" dirty="0">
                <a:solidFill>
                  <a:srgbClr val="054884"/>
                </a:solidFill>
                <a:latin typeface="Verdana"/>
              </a:rPr>
              <a:t>This includes households with physical broadband access (“homes connected”). It also includes households without physical broadband access that can order a broadband connection and get it installed by a broadband provider under certain, reasonable conditions (“homes passed”). Hence, the definition of broadband coverage in this publication aims to provide a measure of the total availability of broadband. </a:t>
            </a:r>
          </a:p>
          <a:p>
            <a:pPr lvl="0" algn="just">
              <a:defRPr/>
            </a:pPr>
            <a:r>
              <a:rPr lang="en-US" sz="1400" dirty="0">
                <a:solidFill>
                  <a:srgbClr val="054884"/>
                </a:solidFill>
                <a:latin typeface="Verdana"/>
              </a:rPr>
              <a:t>The figures for Iceland and Lithuania refers only to the proportion of households with physical broadband access (“homes connected”). </a:t>
            </a:r>
          </a:p>
          <a:p>
            <a:pPr lvl="0" algn="just">
              <a:defRPr/>
            </a:pPr>
            <a:r>
              <a:rPr lang="en-US" sz="1400" dirty="0">
                <a:solidFill>
                  <a:srgbClr val="054884"/>
                </a:solidFill>
                <a:latin typeface="Verdana"/>
              </a:rPr>
              <a:t>The calculation of broadband coverage is based on data from broadband providers in each country. </a:t>
            </a:r>
          </a:p>
          <a:p>
            <a:pPr lvl="0" algn="just">
              <a:defRPr/>
            </a:pPr>
            <a:r>
              <a:rPr lang="en-US" sz="1400" dirty="0">
                <a:solidFill>
                  <a:srgbClr val="054884"/>
                </a:solidFill>
                <a:latin typeface="Verdana"/>
              </a:rPr>
              <a:t>Methods and definitions vary to some extent between the countries. Numbers that are close to each other should therefore not be interpreted as significant differences in coverage.</a:t>
            </a:r>
          </a:p>
        </p:txBody>
      </p:sp>
    </p:spTree>
    <p:extLst>
      <p:ext uri="{BB962C8B-B14F-4D97-AF65-F5344CB8AC3E}">
        <p14:creationId xmlns:p14="http://schemas.microsoft.com/office/powerpoint/2010/main" val="4201618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5501" y="365126"/>
            <a:ext cx="10796919" cy="869786"/>
          </a:xfrm>
        </p:spPr>
        <p:txBody>
          <a:bodyPr>
            <a:normAutofit fontScale="90000"/>
          </a:bodyPr>
          <a:lstStyle/>
          <a:p>
            <a:r>
              <a:rPr lang="lt-LT" sz="3200" dirty="0"/>
              <a:t>7</a:t>
            </a:r>
            <a:r>
              <a:rPr lang="en-US" sz="3200" dirty="0"/>
              <a:t>.1 Coverage of fiber broadband, including fiber LAN (%)</a:t>
            </a:r>
            <a:endParaRPr lang="nb-NO" dirty="0"/>
          </a:p>
        </p:txBody>
      </p:sp>
      <p:sp>
        <p:nvSpPr>
          <p:cNvPr id="8" name="Text Placeholder 4">
            <a:extLst>
              <a:ext uri="{FF2B5EF4-FFF2-40B4-BE49-F238E27FC236}">
                <a16:creationId xmlns:a16="http://schemas.microsoft.com/office/drawing/2014/main" id="{40D2B4E9-3AF6-B09C-78D1-E89DDD550694}"/>
              </a:ext>
            </a:extLst>
          </p:cNvPr>
          <p:cNvSpPr txBox="1">
            <a:spLocks/>
          </p:cNvSpPr>
          <p:nvPr/>
        </p:nvSpPr>
        <p:spPr bwMode="auto">
          <a:xfrm>
            <a:off x="719580" y="1234912"/>
            <a:ext cx="10126472"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For Iceland and Lithuania, data refer to homes connected, for all other countries data refer to homes passed. Data for Latvia is available since 2022.</a:t>
            </a:r>
          </a:p>
        </p:txBody>
      </p:sp>
      <p:graphicFrame>
        <p:nvGraphicFramePr>
          <p:cNvPr id="4" name="Diagram 5">
            <a:extLst>
              <a:ext uri="{FF2B5EF4-FFF2-40B4-BE49-F238E27FC236}">
                <a16:creationId xmlns:a16="http://schemas.microsoft.com/office/drawing/2014/main" id="{7B0AB2FD-034B-78D7-A670-B0EA2773BF30}"/>
              </a:ext>
            </a:extLst>
          </p:cNvPr>
          <p:cNvGraphicFramePr/>
          <p:nvPr>
            <p:extLst>
              <p:ext uri="{D42A27DB-BD31-4B8C-83A1-F6EECF244321}">
                <p14:modId xmlns:p14="http://schemas.microsoft.com/office/powerpoint/2010/main" val="3678460206"/>
              </p:ext>
            </p:extLst>
          </p:nvPr>
        </p:nvGraphicFramePr>
        <p:xfrm>
          <a:off x="828774" y="2104698"/>
          <a:ext cx="10097828" cy="3865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39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858746"/>
          </a:xfrm>
        </p:spPr>
        <p:txBody>
          <a:bodyPr/>
          <a:lstStyle/>
          <a:p>
            <a:r>
              <a:rPr lang="en-US" dirty="0"/>
              <a:t>Population</a:t>
            </a:r>
          </a:p>
        </p:txBody>
      </p:sp>
      <p:sp>
        <p:nvSpPr>
          <p:cNvPr id="6" name="Text Placeholder 4"/>
          <p:cNvSpPr txBox="1">
            <a:spLocks/>
          </p:cNvSpPr>
          <p:nvPr/>
        </p:nvSpPr>
        <p:spPr>
          <a:xfrm>
            <a:off x="775203" y="1458291"/>
            <a:ext cx="9840033" cy="12516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sv-SE" sz="1800" dirty="0"/>
              <a:t>Population (in thousands) as of year end in the Nordic and Baltic countries. As most of the graphs in this presentation are scaled based on the population in each country, it should be noticed that the population is growing in some countries while decreasing in others. In this publication only the population figures from 201</a:t>
            </a:r>
            <a:r>
              <a:rPr lang="lt-LT" altLang="sv-SE" sz="1800" dirty="0"/>
              <a:t>7</a:t>
            </a:r>
            <a:r>
              <a:rPr lang="en-US" altLang="sv-SE" sz="1800" dirty="0"/>
              <a:t> to 202</a:t>
            </a:r>
            <a:r>
              <a:rPr lang="lt-LT" altLang="sv-SE" sz="1800" dirty="0"/>
              <a:t>2</a:t>
            </a:r>
            <a:r>
              <a:rPr lang="en-US" altLang="sv-SE" sz="1800" dirty="0"/>
              <a:t> are shown. </a:t>
            </a:r>
            <a:endParaRPr lang="fi-FI" altLang="sv-SE" sz="1800" dirty="0"/>
          </a:p>
        </p:txBody>
      </p:sp>
      <p:graphicFrame>
        <p:nvGraphicFramePr>
          <p:cNvPr id="8" name="Table 7">
            <a:extLst>
              <a:ext uri="{FF2B5EF4-FFF2-40B4-BE49-F238E27FC236}">
                <a16:creationId xmlns:a16="http://schemas.microsoft.com/office/drawing/2014/main" id="{A3A381E4-9398-42D9-BFA8-C640C82EDC5F}"/>
              </a:ext>
            </a:extLst>
          </p:cNvPr>
          <p:cNvGraphicFramePr>
            <a:graphicFrameLocks noGrp="1"/>
          </p:cNvGraphicFramePr>
          <p:nvPr>
            <p:extLst>
              <p:ext uri="{D42A27DB-BD31-4B8C-83A1-F6EECF244321}">
                <p14:modId xmlns:p14="http://schemas.microsoft.com/office/powerpoint/2010/main" val="533522013"/>
              </p:ext>
            </p:extLst>
          </p:nvPr>
        </p:nvGraphicFramePr>
        <p:xfrm>
          <a:off x="1017712" y="2944367"/>
          <a:ext cx="9597524" cy="3071708"/>
        </p:xfrm>
        <a:graphic>
          <a:graphicData uri="http://schemas.openxmlformats.org/drawingml/2006/table">
            <a:tbl>
              <a:tblPr firstRow="1" bandRow="1">
                <a:tableStyleId>{5C22544A-7EE6-4342-B048-85BDC9FD1C3A}</a:tableStyleId>
              </a:tblPr>
              <a:tblGrid>
                <a:gridCol w="1508640">
                  <a:extLst>
                    <a:ext uri="{9D8B030D-6E8A-4147-A177-3AD203B41FA5}">
                      <a16:colId xmlns:a16="http://schemas.microsoft.com/office/drawing/2014/main" val="2266415199"/>
                    </a:ext>
                  </a:extLst>
                </a:gridCol>
                <a:gridCol w="966284">
                  <a:extLst>
                    <a:ext uri="{9D8B030D-6E8A-4147-A177-3AD203B41FA5}">
                      <a16:colId xmlns:a16="http://schemas.microsoft.com/office/drawing/2014/main" val="388737888"/>
                    </a:ext>
                  </a:extLst>
                </a:gridCol>
                <a:gridCol w="1178952">
                  <a:extLst>
                    <a:ext uri="{9D8B030D-6E8A-4147-A177-3AD203B41FA5}">
                      <a16:colId xmlns:a16="http://schemas.microsoft.com/office/drawing/2014/main" val="3175991141"/>
                    </a:ext>
                  </a:extLst>
                </a:gridCol>
                <a:gridCol w="1004935">
                  <a:extLst>
                    <a:ext uri="{9D8B030D-6E8A-4147-A177-3AD203B41FA5}">
                      <a16:colId xmlns:a16="http://schemas.microsoft.com/office/drawing/2014/main" val="2312301754"/>
                    </a:ext>
                  </a:extLst>
                </a:gridCol>
                <a:gridCol w="1077362">
                  <a:extLst>
                    <a:ext uri="{9D8B030D-6E8A-4147-A177-3AD203B41FA5}">
                      <a16:colId xmlns:a16="http://schemas.microsoft.com/office/drawing/2014/main" val="396050284"/>
                    </a:ext>
                  </a:extLst>
                </a:gridCol>
                <a:gridCol w="1032095">
                  <a:extLst>
                    <a:ext uri="{9D8B030D-6E8A-4147-A177-3AD203B41FA5}">
                      <a16:colId xmlns:a16="http://schemas.microsoft.com/office/drawing/2014/main" val="1327302205"/>
                    </a:ext>
                  </a:extLst>
                </a:gridCol>
                <a:gridCol w="1145355">
                  <a:extLst>
                    <a:ext uri="{9D8B030D-6E8A-4147-A177-3AD203B41FA5}">
                      <a16:colId xmlns:a16="http://schemas.microsoft.com/office/drawing/2014/main" val="3097902227"/>
                    </a:ext>
                  </a:extLst>
                </a:gridCol>
                <a:gridCol w="1683901">
                  <a:extLst>
                    <a:ext uri="{9D8B030D-6E8A-4147-A177-3AD203B41FA5}">
                      <a16:colId xmlns:a16="http://schemas.microsoft.com/office/drawing/2014/main" val="1865620538"/>
                    </a:ext>
                  </a:extLst>
                </a:gridCol>
              </a:tblGrid>
              <a:tr h="531772">
                <a:tc>
                  <a:txBody>
                    <a:bodyPr/>
                    <a:lstStyle/>
                    <a:p>
                      <a:pPr algn="ctr" fontAlgn="b"/>
                      <a:r>
                        <a:rPr lang="en-US" sz="1600" u="none" strike="noStrike" noProof="0" dirty="0">
                          <a:effectLst/>
                        </a:rPr>
                        <a:t>Population</a:t>
                      </a:r>
                      <a:endParaRPr lang="en-US" sz="1600" b="1" i="0" u="none" strike="noStrike" noProof="0" dirty="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600" b="1" i="0" u="none" strike="noStrike">
                          <a:solidFill>
                            <a:srgbClr val="000000"/>
                          </a:solidFill>
                          <a:effectLst/>
                          <a:latin typeface="Calibri" panose="020F0502020204030204" pitchFamily="34" charset="0"/>
                        </a:rPr>
                        <a:t>2017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600" b="1" i="0" u="none" strike="noStrike" dirty="0">
                          <a:solidFill>
                            <a:srgbClr val="000000"/>
                          </a:solidFill>
                          <a:effectLst/>
                          <a:latin typeface="Calibri" panose="020F0502020204030204" pitchFamily="34" charset="0"/>
                        </a:rPr>
                        <a:t>2018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600" b="1" i="0" u="none" strike="noStrike">
                          <a:solidFill>
                            <a:srgbClr val="000000"/>
                          </a:solidFill>
                          <a:effectLst/>
                          <a:latin typeface="Calibri" panose="020F0502020204030204" pitchFamily="34" charset="0"/>
                        </a:rPr>
                        <a:t>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600" b="1" i="0" u="none" strike="noStrike">
                          <a:solidFill>
                            <a:srgbClr val="000000"/>
                          </a:solidFill>
                          <a:effectLst/>
                          <a:latin typeface="Calibri" panose="020F0502020204030204" pitchFamily="34" charset="0"/>
                        </a:rPr>
                        <a:t>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600" b="1" i="0" u="none" strike="noStrike">
                          <a:solidFill>
                            <a:srgbClr val="00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lt-LT" sz="1400" b="1" i="0" u="none" strike="noStrike" noProof="0" dirty="0">
                          <a:solidFill>
                            <a:srgbClr val="00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noProof="0" dirty="0">
                          <a:solidFill>
                            <a:srgbClr val="000000"/>
                          </a:solidFill>
                          <a:effectLst/>
                          <a:latin typeface="Calibri" panose="020F0502020204030204" pitchFamily="34" charset="0"/>
                        </a:rPr>
                        <a:t>Change 201</a:t>
                      </a:r>
                      <a:r>
                        <a:rPr lang="lt-LT" sz="1400" b="1" i="0" u="none" strike="noStrike" noProof="0" dirty="0">
                          <a:solidFill>
                            <a:srgbClr val="000000"/>
                          </a:solidFill>
                          <a:effectLst/>
                          <a:latin typeface="Calibri" panose="020F0502020204030204" pitchFamily="34" charset="0"/>
                        </a:rPr>
                        <a:t>7</a:t>
                      </a:r>
                      <a:r>
                        <a:rPr lang="en-US" sz="1400" b="1" i="0" u="none" strike="noStrike" noProof="0" dirty="0">
                          <a:solidFill>
                            <a:srgbClr val="000000"/>
                          </a:solidFill>
                          <a:effectLst/>
                          <a:latin typeface="Calibri" panose="020F0502020204030204" pitchFamily="34" charset="0"/>
                        </a:rPr>
                        <a:t> - 202</a:t>
                      </a:r>
                      <a:r>
                        <a:rPr lang="lt-LT" sz="1400" b="1" i="0" u="none" strike="noStrike" noProof="0" dirty="0">
                          <a:solidFill>
                            <a:srgbClr val="000000"/>
                          </a:solidFill>
                          <a:effectLst/>
                          <a:latin typeface="Calibri" panose="020F0502020204030204" pitchFamily="34" charset="0"/>
                        </a:rPr>
                        <a:t>2</a:t>
                      </a:r>
                      <a:endParaRPr lang="en-US" sz="1400" b="1" i="0" u="none" strike="noStrike" noProof="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08871207"/>
                  </a:ext>
                </a:extLst>
              </a:tr>
              <a:tr h="317492">
                <a:tc>
                  <a:txBody>
                    <a:bodyPr/>
                    <a:lstStyle/>
                    <a:p>
                      <a:pPr algn="l" fontAlgn="b"/>
                      <a:r>
                        <a:rPr lang="en-US" sz="1600" b="1" u="none" strike="noStrike" noProof="0" dirty="0">
                          <a:effectLst/>
                        </a:rPr>
                        <a:t>Denmark</a:t>
                      </a:r>
                      <a:endParaRPr lang="en-US" sz="1600" b="1" i="0" u="none" strike="noStrike" noProof="0" dirty="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5 781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5 806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dirty="0">
                          <a:solidFill>
                            <a:srgbClr val="000000"/>
                          </a:solidFill>
                          <a:effectLst/>
                          <a:latin typeface="Calibri" panose="020F0502020204030204" pitchFamily="34" charset="0"/>
                        </a:rPr>
                        <a:t>5 823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5 840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dirty="0">
                          <a:solidFill>
                            <a:srgbClr val="000000"/>
                          </a:solidFill>
                          <a:effectLst/>
                          <a:latin typeface="Calibri" panose="020F0502020204030204" pitchFamily="34" charset="0"/>
                        </a:rPr>
                        <a:t>5 850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dirty="0">
                          <a:solidFill>
                            <a:srgbClr val="000000"/>
                          </a:solidFill>
                          <a:effectLst/>
                          <a:latin typeface="Calibri" panose="020F0502020204030204" pitchFamily="34" charset="0"/>
                        </a:rPr>
                        <a:t>5 933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1543562743"/>
                  </a:ext>
                </a:extLst>
              </a:tr>
              <a:tr h="317492">
                <a:tc>
                  <a:txBody>
                    <a:bodyPr/>
                    <a:lstStyle/>
                    <a:p>
                      <a:pPr algn="l" fontAlgn="b"/>
                      <a:r>
                        <a:rPr lang="en-US" sz="1600" b="1" u="none" strike="noStrike" noProof="0" dirty="0">
                          <a:effectLst/>
                        </a:rPr>
                        <a:t>Estonia</a:t>
                      </a:r>
                      <a:endParaRPr lang="en-US" sz="1600" b="1" i="0" u="none" strike="noStrike" noProof="0" dirty="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1 316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1 325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1 329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1 330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1 332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1 366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76796"/>
                  </a:ext>
                </a:extLst>
              </a:tr>
              <a:tr h="317492">
                <a:tc>
                  <a:txBody>
                    <a:bodyPr/>
                    <a:lstStyle/>
                    <a:p>
                      <a:pPr algn="l" fontAlgn="b"/>
                      <a:r>
                        <a:rPr lang="en-US" sz="1600" b="1" u="none" strike="noStrike" noProof="0">
                          <a:effectLst/>
                        </a:rPr>
                        <a:t>Finland</a:t>
                      </a:r>
                      <a:endParaRPr lang="en-US" sz="1600" b="1" i="0" u="none" strike="noStrike" noProof="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5 566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3130732811"/>
                  </a:ext>
                </a:extLst>
              </a:tr>
              <a:tr h="317492">
                <a:tc>
                  <a:txBody>
                    <a:bodyPr/>
                    <a:lstStyle/>
                    <a:p>
                      <a:pPr algn="l" fontAlgn="b"/>
                      <a:r>
                        <a:rPr lang="en-US" sz="1600" b="1" u="none" strike="noStrike" noProof="0">
                          <a:effectLst/>
                        </a:rPr>
                        <a:t>Iceland</a:t>
                      </a:r>
                      <a:endParaRPr lang="en-US" sz="1600" b="1" i="0" u="none" strike="noStrike" noProof="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lt-LT" sz="1600" b="0" i="0" u="none" strike="noStrike">
                          <a:solidFill>
                            <a:srgbClr val="000000"/>
                          </a:solidFill>
                          <a:effectLst/>
                          <a:latin typeface="Calibri" panose="020F0502020204030204" pitchFamily="34" charset="0"/>
                        </a:rPr>
                        <a:t>348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357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364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369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376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388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003038"/>
                  </a:ext>
                </a:extLst>
              </a:tr>
              <a:tr h="317492">
                <a:tc>
                  <a:txBody>
                    <a:bodyPr/>
                    <a:lstStyle/>
                    <a:p>
                      <a:pPr algn="l" fontAlgn="b"/>
                      <a:r>
                        <a:rPr lang="en-US" sz="1600" b="1" u="none" strike="noStrike" noProof="0">
                          <a:effectLst/>
                        </a:rPr>
                        <a:t>Latvia</a:t>
                      </a:r>
                      <a:endParaRPr lang="en-US" sz="1600" b="1" i="0" u="none" strike="noStrike" noProof="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1 934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1 920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1 908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1 893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dirty="0">
                          <a:solidFill>
                            <a:srgbClr val="000000"/>
                          </a:solidFill>
                          <a:effectLst/>
                          <a:latin typeface="Calibri" panose="020F0502020204030204" pitchFamily="34" charset="0"/>
                        </a:rPr>
                        <a:t>1 876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1 883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9C0006"/>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1524295958"/>
                  </a:ext>
                </a:extLst>
              </a:tr>
              <a:tr h="317492">
                <a:tc>
                  <a:txBody>
                    <a:bodyPr/>
                    <a:lstStyle/>
                    <a:p>
                      <a:pPr algn="l" fontAlgn="b"/>
                      <a:r>
                        <a:rPr lang="en-US" sz="1600" b="1" u="none" strike="noStrike" noProof="0" dirty="0">
                          <a:effectLst/>
                        </a:rPr>
                        <a:t>Lithuania</a:t>
                      </a:r>
                      <a:endParaRPr lang="en-US" sz="1600" b="1" i="0" u="none" strike="noStrike" noProof="0" dirty="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2 794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2 794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2 806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2 860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122338"/>
                  </a:ext>
                </a:extLst>
              </a:tr>
              <a:tr h="317492">
                <a:tc>
                  <a:txBody>
                    <a:bodyPr/>
                    <a:lstStyle/>
                    <a:p>
                      <a:pPr algn="l" fontAlgn="b"/>
                      <a:r>
                        <a:rPr lang="en-US" sz="1600" b="1" u="none" strike="noStrike" noProof="0">
                          <a:effectLst/>
                        </a:rPr>
                        <a:t>Norway</a:t>
                      </a:r>
                      <a:endParaRPr lang="en-US" sz="1600" b="1" i="0" u="none" strike="noStrike" noProof="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5 296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5 328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5 368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5 391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5 445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r" fontAlgn="b"/>
                      <a:r>
                        <a:rPr lang="lt-LT"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4290837778"/>
                  </a:ext>
                </a:extLst>
              </a:tr>
              <a:tr h="317492">
                <a:tc>
                  <a:txBody>
                    <a:bodyPr/>
                    <a:lstStyle/>
                    <a:p>
                      <a:pPr algn="l" fontAlgn="b"/>
                      <a:r>
                        <a:rPr lang="en-US" sz="1600" b="1" u="none" strike="noStrike" noProof="0" dirty="0">
                          <a:effectLst/>
                        </a:rPr>
                        <a:t>Sweden</a:t>
                      </a:r>
                      <a:endParaRPr lang="en-US" sz="1600" b="1" i="0" u="none" strike="noStrike" noProof="0" dirty="0">
                        <a:solidFill>
                          <a:srgbClr val="000000"/>
                        </a:solidFill>
                        <a:effectLst/>
                        <a:latin typeface="Calibri" panose="020F0502020204030204" pitchFamily="34" charset="0"/>
                      </a:endParaRPr>
                    </a:p>
                  </a:txBody>
                  <a:tcPr marL="9712" marR="9712" marT="97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10 120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10 230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10 328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a:solidFill>
                            <a:srgbClr val="000000"/>
                          </a:solidFill>
                          <a:effectLst/>
                          <a:latin typeface="Calibri" panose="020F0502020204030204" pitchFamily="34" charset="0"/>
                        </a:rPr>
                        <a:t>10 379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10 452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10 522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6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341369"/>
                  </a:ext>
                </a:extLst>
              </a:tr>
            </a:tbl>
          </a:graphicData>
        </a:graphic>
      </p:graphicFrame>
    </p:spTree>
    <p:extLst>
      <p:ext uri="{BB962C8B-B14F-4D97-AF65-F5344CB8AC3E}">
        <p14:creationId xmlns:p14="http://schemas.microsoft.com/office/powerpoint/2010/main" val="285329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5502" y="295859"/>
            <a:ext cx="10097828" cy="869786"/>
          </a:xfrm>
        </p:spPr>
        <p:txBody>
          <a:bodyPr>
            <a:normAutofit fontScale="90000"/>
          </a:bodyPr>
          <a:lstStyle/>
          <a:p>
            <a:r>
              <a:rPr lang="lt-LT" dirty="0"/>
              <a:t>7</a:t>
            </a:r>
            <a:r>
              <a:rPr lang="en-US" sz="3200" dirty="0"/>
              <a:t>.2 Coverage of fixed broadband with download speed of 30 Mbps or more (%)</a:t>
            </a:r>
            <a:endParaRPr lang="nb-NO" dirty="0"/>
          </a:p>
        </p:txBody>
      </p:sp>
      <p:sp>
        <p:nvSpPr>
          <p:cNvPr id="8" name="Text Placeholder 4">
            <a:extLst>
              <a:ext uri="{FF2B5EF4-FFF2-40B4-BE49-F238E27FC236}">
                <a16:creationId xmlns:a16="http://schemas.microsoft.com/office/drawing/2014/main" id="{40D2B4E9-3AF6-B09C-78D1-E89DDD550694}"/>
              </a:ext>
            </a:extLst>
          </p:cNvPr>
          <p:cNvSpPr txBox="1">
            <a:spLocks/>
          </p:cNvSpPr>
          <p:nvPr/>
        </p:nvSpPr>
        <p:spPr bwMode="auto">
          <a:xfrm>
            <a:off x="675502" y="1372967"/>
            <a:ext cx="10097828" cy="5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For Iceland and Lithuania, data refer to homes connected, for all other countries data refer to homes passed. Data for Latvia is available since 2022.</a:t>
            </a:r>
          </a:p>
        </p:txBody>
      </p:sp>
      <p:graphicFrame>
        <p:nvGraphicFramePr>
          <p:cNvPr id="4" name="Diagram 5">
            <a:extLst>
              <a:ext uri="{FF2B5EF4-FFF2-40B4-BE49-F238E27FC236}">
                <a16:creationId xmlns:a16="http://schemas.microsoft.com/office/drawing/2014/main" id="{99B86089-5512-2397-91E0-8B23C5A39A7A}"/>
              </a:ext>
            </a:extLst>
          </p:cNvPr>
          <p:cNvGraphicFramePr/>
          <p:nvPr>
            <p:extLst>
              <p:ext uri="{D42A27DB-BD31-4B8C-83A1-F6EECF244321}">
                <p14:modId xmlns:p14="http://schemas.microsoft.com/office/powerpoint/2010/main" val="2105093647"/>
              </p:ext>
            </p:extLst>
          </p:nvPr>
        </p:nvGraphicFramePr>
        <p:xfrm>
          <a:off x="828774" y="2104698"/>
          <a:ext cx="10097828" cy="3865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798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5502" y="272339"/>
            <a:ext cx="10260526" cy="869786"/>
          </a:xfrm>
        </p:spPr>
        <p:txBody>
          <a:bodyPr>
            <a:normAutofit fontScale="90000"/>
          </a:bodyPr>
          <a:lstStyle/>
          <a:p>
            <a:r>
              <a:rPr lang="lt-LT" sz="3200" dirty="0"/>
              <a:t>7</a:t>
            </a:r>
            <a:r>
              <a:rPr lang="en-US" sz="3200" dirty="0"/>
              <a:t>.3 Coverage of fixed broadband with download speed of 100 Mbps or more (%)</a:t>
            </a:r>
            <a:endParaRPr lang="nb-NO" dirty="0"/>
          </a:p>
        </p:txBody>
      </p:sp>
      <p:sp>
        <p:nvSpPr>
          <p:cNvPr id="8" name="Text Placeholder 4">
            <a:extLst>
              <a:ext uri="{FF2B5EF4-FFF2-40B4-BE49-F238E27FC236}">
                <a16:creationId xmlns:a16="http://schemas.microsoft.com/office/drawing/2014/main" id="{40D2B4E9-3AF6-B09C-78D1-E89DDD550694}"/>
              </a:ext>
            </a:extLst>
          </p:cNvPr>
          <p:cNvSpPr txBox="1">
            <a:spLocks/>
          </p:cNvSpPr>
          <p:nvPr/>
        </p:nvSpPr>
        <p:spPr bwMode="auto">
          <a:xfrm>
            <a:off x="675502" y="1372218"/>
            <a:ext cx="10097828" cy="5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For Iceland and Lithuania, data refer to homes connected, for all other countries data refer to homes passed. Data for Latvia is available since 2022.</a:t>
            </a:r>
          </a:p>
        </p:txBody>
      </p:sp>
      <p:graphicFrame>
        <p:nvGraphicFramePr>
          <p:cNvPr id="4" name="Diagram 5">
            <a:extLst>
              <a:ext uri="{FF2B5EF4-FFF2-40B4-BE49-F238E27FC236}">
                <a16:creationId xmlns:a16="http://schemas.microsoft.com/office/drawing/2014/main" id="{FF10A01C-39BF-44D6-236E-750A3C4DF644}"/>
              </a:ext>
            </a:extLst>
          </p:cNvPr>
          <p:cNvGraphicFramePr/>
          <p:nvPr>
            <p:extLst>
              <p:ext uri="{D42A27DB-BD31-4B8C-83A1-F6EECF244321}">
                <p14:modId xmlns:p14="http://schemas.microsoft.com/office/powerpoint/2010/main" val="4269104681"/>
              </p:ext>
            </p:extLst>
          </p:nvPr>
        </p:nvGraphicFramePr>
        <p:xfrm>
          <a:off x="828774" y="2104698"/>
          <a:ext cx="10097828" cy="3865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628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sz="3000" dirty="0"/>
              <a:t>More statistics of each country</a:t>
            </a:r>
            <a:endParaRPr lang="nb-NO" sz="3000" dirty="0"/>
          </a:p>
        </p:txBody>
      </p:sp>
      <p:sp>
        <p:nvSpPr>
          <p:cNvPr id="5" name="Text Placeholder 4"/>
          <p:cNvSpPr txBox="1">
            <a:spLocks/>
          </p:cNvSpPr>
          <p:nvPr/>
        </p:nvSpPr>
        <p:spPr bwMode="auto">
          <a:xfrm>
            <a:off x="838200" y="1559705"/>
            <a:ext cx="10515600" cy="334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Denmark </a:t>
            </a:r>
            <a:r>
              <a:rPr lang="lt-LT" altLang="sv-SE" sz="1400" dirty="0">
                <a:solidFill>
                  <a:srgbClr val="054884"/>
                </a:solidFill>
                <a:latin typeface="Verdana" panose="020B0604030504040204" pitchFamily="34" charset="0"/>
                <a:ea typeface="Verdana" panose="020B0604030504040204" pitchFamily="34" charset="0"/>
              </a:rPr>
              <a:t>- </a:t>
            </a:r>
            <a:r>
              <a:rPr lang="lt-LT" sz="1400" dirty="0">
                <a:effectLst/>
                <a:latin typeface="Verdana" panose="020B0604030504040204" pitchFamily="34" charset="0"/>
                <a:ea typeface="Verdana" panose="020B0604030504040204" pitchFamily="34" charset="0"/>
                <a:cs typeface="Arial" panose="020B0604020202020204" pitchFamily="34" charset="0"/>
              </a:rPr>
              <a:t> </a:t>
            </a:r>
            <a:r>
              <a:rPr lang="en-US" sz="1400" u="sng" dirty="0">
                <a:solidFill>
                  <a:srgbClr val="0563C1"/>
                </a:solidFill>
                <a:effectLst/>
                <a:latin typeface="Verdana" panose="020B0604030504040204" pitchFamily="34" charset="0"/>
                <a:ea typeface="Verdana" panose="020B0604030504040204" pitchFamily="34" charset="0"/>
                <a:hlinkClick r:id="rId3"/>
              </a:rPr>
              <a:t>https://sdfi.dk/digital-infrastruktur/telepolitik/tal-paa-teleomraadet</a:t>
            </a:r>
            <a:r>
              <a:rPr lang="lt-LT" sz="1400" u="sng" dirty="0">
                <a:solidFill>
                  <a:srgbClr val="0563C1"/>
                </a:solidFill>
                <a:effectLst/>
                <a:latin typeface="Verdana" panose="020B0604030504040204" pitchFamily="34" charset="0"/>
                <a:ea typeface="Verdana" panose="020B0604030504040204" pitchFamily="34" charset="0"/>
              </a:rPr>
              <a:t>; </a:t>
            </a:r>
            <a:r>
              <a:rPr lang="en-US" sz="1400" u="sng" dirty="0">
                <a:solidFill>
                  <a:srgbClr val="0563C1"/>
                </a:solidFill>
                <a:effectLst/>
                <a:latin typeface="Verdana" panose="020B0604030504040204" pitchFamily="34" charset="0"/>
                <a:ea typeface="Verdana" panose="020B0604030504040204" pitchFamily="34" charset="0"/>
                <a:hlinkClick r:id="rId4"/>
              </a:rPr>
              <a:t>tjekditnet.dk</a:t>
            </a:r>
            <a:r>
              <a:rPr lang="lt-LT" sz="1400" u="sng" dirty="0">
                <a:solidFill>
                  <a:srgbClr val="0563C1"/>
                </a:solidFill>
                <a:effectLst/>
                <a:latin typeface="Verdana" panose="020B0604030504040204" pitchFamily="34" charset="0"/>
                <a:ea typeface="Verdana" panose="020B0604030504040204" pitchFamily="34" charset="0"/>
              </a:rPr>
              <a:t>; </a:t>
            </a:r>
            <a:r>
              <a:rPr lang="en-US" sz="1400" u="sng" dirty="0">
                <a:solidFill>
                  <a:srgbClr val="0563C1"/>
                </a:solidFill>
                <a:effectLst/>
                <a:latin typeface="Verdana" panose="020B0604030504040204" pitchFamily="34" charset="0"/>
                <a:ea typeface="Verdana" panose="020B0604030504040204" pitchFamily="34" charset="0"/>
                <a:hlinkClick r:id="rId5"/>
              </a:rPr>
              <a:t>https://app.powerbi.com/view?r=eyJrIjoiMmQwYWFkMjEtNzI0OC00MjMyLWFhYzgtZWVkYjY1OWUyMDBkIiwidCI6IjI1YTRiZTU0LTRhN2MtNGFhMS04YTgwLWJlNmY2NmJiMGUwNiIsImMiOjl9</a:t>
            </a:r>
            <a:endParaRPr lang="lt-LT" sz="1400" dirty="0">
              <a:effectLst/>
              <a:latin typeface="Verdana" panose="020B0604030504040204" pitchFamily="34" charset="0"/>
              <a:ea typeface="Verdana" panose="020B0604030504040204" pitchFamily="34" charset="0"/>
              <a:cs typeface="Arial" panose="020B0604020202020204" pitchFamily="34" charset="0"/>
            </a:endParaRPr>
          </a:p>
          <a:p>
            <a:pPr mar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Estonia</a:t>
            </a:r>
          </a:p>
          <a:p>
            <a:pPr marL="0" lv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Finland</a:t>
            </a:r>
            <a:r>
              <a:rPr lang="lt-LT" altLang="sv-SE" sz="1400" dirty="0">
                <a:solidFill>
                  <a:srgbClr val="054884"/>
                </a:solidFill>
                <a:latin typeface="Verdana" panose="020B0604030504040204" pitchFamily="34" charset="0"/>
                <a:ea typeface="Verdana" panose="020B0604030504040204" pitchFamily="34" charset="0"/>
              </a:rPr>
              <a:t> – </a:t>
            </a:r>
            <a:r>
              <a:rPr lang="lt-LT" sz="1400" u="sng" dirty="0">
                <a:solidFill>
                  <a:srgbClr val="0563C1"/>
                </a:solidFill>
                <a:effectLst/>
                <a:latin typeface="Verdana" panose="020B0604030504040204" pitchFamily="34" charset="0"/>
                <a:ea typeface="Verdana" panose="020B0604030504040204" pitchFamily="34" charset="0"/>
                <a:cs typeface="Arial" panose="020B0604020202020204" pitchFamily="34" charset="0"/>
                <a:hlinkClick r:id="rId6"/>
              </a:rPr>
              <a:t>https://tieto.traficom.fi/en/viestinnasta</a:t>
            </a:r>
            <a:endParaRPr lang="en-US" altLang="sv-SE" sz="1400" dirty="0">
              <a:solidFill>
                <a:srgbClr val="054884"/>
              </a:solidFill>
              <a:latin typeface="Verdana" panose="020B0604030504040204" pitchFamily="34" charset="0"/>
              <a:ea typeface="Verdana" panose="020B0604030504040204" pitchFamily="34" charset="0"/>
            </a:endParaRPr>
          </a:p>
          <a:p>
            <a:pPr mar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Iceland – </a:t>
            </a:r>
            <a:r>
              <a:rPr lang="lt-LT" sz="1400" u="sng" dirty="0">
                <a:solidFill>
                  <a:srgbClr val="0563C1"/>
                </a:solidFill>
                <a:effectLst/>
                <a:latin typeface="Verdana" panose="020B0604030504040204" pitchFamily="34" charset="0"/>
                <a:ea typeface="Verdana" panose="020B0604030504040204" pitchFamily="34" charset="0"/>
                <a:cs typeface="Arial" panose="020B0604020202020204" pitchFamily="34" charset="0"/>
                <a:hlinkClick r:id="rId7"/>
              </a:rPr>
              <a:t>https://www.fjarskiptastofa.is/english/markets-and-legal-affaires/market-analysis-and-statistics/</a:t>
            </a:r>
            <a:endParaRPr lang="lt-LT" sz="1400" dirty="0">
              <a:effectLst/>
              <a:latin typeface="Verdana" panose="020B0604030504040204" pitchFamily="34" charset="0"/>
              <a:ea typeface="Verdana" panose="020B0604030504040204" pitchFamily="34" charset="0"/>
              <a:cs typeface="Arial" panose="020B0604020202020204" pitchFamily="34" charset="0"/>
            </a:endParaRPr>
          </a:p>
          <a:p>
            <a:pPr mar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Latvia - </a:t>
            </a:r>
            <a:r>
              <a:rPr lang="en-US" sz="1400" dirty="0">
                <a:solidFill>
                  <a:srgbClr val="23619D"/>
                </a:solidFill>
                <a:latin typeface="Verdana" panose="020B0604030504040204" pitchFamily="34" charset="0"/>
                <a:ea typeface="Verdana" panose="020B0604030504040204" pitchFamily="34" charset="0"/>
                <a:cs typeface="Tahoma" panose="020B0604030504040204" pitchFamily="34" charset="0"/>
                <a:hlinkClick r:id="rId8"/>
              </a:rPr>
              <a:t>https://www.sprk.gov.lv/content/nozares-raditaji-9</a:t>
            </a:r>
            <a:endParaRPr lang="en-US" altLang="sv-SE" sz="1400" dirty="0">
              <a:solidFill>
                <a:srgbClr val="054884"/>
              </a:solidFill>
              <a:latin typeface="Verdana" panose="020B0604030504040204" pitchFamily="34" charset="0"/>
              <a:ea typeface="Verdana" panose="020B0604030504040204" pitchFamily="34" charset="0"/>
            </a:endParaRPr>
          </a:p>
          <a:p>
            <a:pPr marL="0" lv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Lithuania - </a:t>
            </a:r>
            <a:r>
              <a:rPr lang="en-US" altLang="sv-SE" sz="1400" dirty="0">
                <a:solidFill>
                  <a:srgbClr val="054884"/>
                </a:solidFill>
                <a:latin typeface="Verdana" panose="020B0604030504040204" pitchFamily="34" charset="0"/>
                <a:ea typeface="Verdana" panose="020B0604030504040204" pitchFamily="34" charset="0"/>
                <a:hlinkClick r:id="rId9"/>
              </a:rPr>
              <a:t>https://www.rrt.lt/en/istekliai/reports-and-reviews/lietuvos-rysiu-sektorius-en/</a:t>
            </a:r>
            <a:r>
              <a:rPr lang="en-US" altLang="sv-SE" sz="1400" dirty="0">
                <a:solidFill>
                  <a:srgbClr val="054884"/>
                </a:solidFill>
                <a:latin typeface="Verdana" panose="020B0604030504040204" pitchFamily="34" charset="0"/>
                <a:ea typeface="Verdana" panose="020B0604030504040204" pitchFamily="34" charset="0"/>
              </a:rPr>
              <a:t> </a:t>
            </a:r>
          </a:p>
          <a:p>
            <a:pPr marL="0" lv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Norway</a:t>
            </a:r>
          </a:p>
          <a:p>
            <a:pPr marL="0" lvl="0" indent="0">
              <a:spcBef>
                <a:spcPts val="600"/>
              </a:spcBef>
              <a:buNone/>
            </a:pPr>
            <a:r>
              <a:rPr lang="en-US" altLang="sv-SE" sz="1400" dirty="0">
                <a:solidFill>
                  <a:srgbClr val="054884"/>
                </a:solidFill>
                <a:latin typeface="Verdana" panose="020B0604030504040204" pitchFamily="34" charset="0"/>
                <a:ea typeface="Verdana" panose="020B0604030504040204" pitchFamily="34" charset="0"/>
              </a:rPr>
              <a:t>Sweden</a:t>
            </a:r>
            <a:r>
              <a:rPr lang="lt-LT" altLang="sv-SE" sz="1400" dirty="0">
                <a:solidFill>
                  <a:srgbClr val="054884"/>
                </a:solidFill>
                <a:latin typeface="Verdana" panose="020B0604030504040204" pitchFamily="34" charset="0"/>
                <a:ea typeface="Verdana" panose="020B0604030504040204" pitchFamily="34" charset="0"/>
              </a:rPr>
              <a:t> - </a:t>
            </a:r>
            <a:r>
              <a:rPr lang="lt-LT" sz="1400" dirty="0">
                <a:effectLst/>
                <a:latin typeface="Verdana" panose="020B0604030504040204" pitchFamily="34" charset="0"/>
                <a:ea typeface="Verdana" panose="020B0604030504040204" pitchFamily="34" charset="0"/>
                <a:cs typeface="Arial" panose="020B0604020202020204" pitchFamily="34" charset="0"/>
              </a:rPr>
              <a:t> </a:t>
            </a:r>
            <a:r>
              <a:rPr lang="lt-LT" sz="1400" u="sng" dirty="0">
                <a:solidFill>
                  <a:srgbClr val="0563C1"/>
                </a:solidFill>
                <a:effectLst/>
                <a:latin typeface="Verdana" panose="020B0604030504040204" pitchFamily="34" charset="0"/>
                <a:ea typeface="Verdana" panose="020B0604030504040204" pitchFamily="34" charset="0"/>
                <a:cs typeface="Arial" panose="020B0604020202020204" pitchFamily="34" charset="0"/>
                <a:hlinkClick r:id="rId10"/>
              </a:rPr>
              <a:t>https://statistik.pts.se/</a:t>
            </a:r>
            <a:endParaRPr lang="en-US" altLang="sv-SE" sz="1400" dirty="0">
              <a:solidFill>
                <a:srgbClr val="054884"/>
              </a:solidFill>
              <a:latin typeface="Verdana" panose="020B0604030504040204" pitchFamily="34" charset="0"/>
              <a:ea typeface="Verdana" panose="020B0604030504040204" pitchFamily="34" charset="0"/>
            </a:endParaRPr>
          </a:p>
          <a:p>
            <a:pPr marL="0" lvl="0" indent="0">
              <a:spcBef>
                <a:spcPct val="30000"/>
              </a:spcBef>
              <a:buNone/>
            </a:pPr>
            <a:endParaRPr lang="en-US" altLang="sv-SE" sz="1400" dirty="0">
              <a:solidFill>
                <a:srgbClr val="054884"/>
              </a:solidFill>
              <a:latin typeface="Verdana"/>
            </a:endParaRPr>
          </a:p>
          <a:p>
            <a:pPr marL="0" lvl="0" indent="0">
              <a:spcBef>
                <a:spcPct val="30000"/>
              </a:spcBef>
              <a:buNone/>
            </a:pPr>
            <a:endParaRPr lang="en-US" altLang="sv-SE" sz="1400" dirty="0">
              <a:solidFill>
                <a:srgbClr val="054884"/>
              </a:solidFill>
              <a:latin typeface="Verdana"/>
            </a:endParaRPr>
          </a:p>
        </p:txBody>
      </p:sp>
    </p:spTree>
    <p:extLst>
      <p:ext uri="{BB962C8B-B14F-4D97-AF65-F5344CB8AC3E}">
        <p14:creationId xmlns:p14="http://schemas.microsoft.com/office/powerpoint/2010/main" val="109792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t="-1" r="2200" b="586"/>
          <a:stretch/>
        </p:blipFill>
        <p:spPr>
          <a:xfrm>
            <a:off x="0" y="-1"/>
            <a:ext cx="12194771" cy="5644343"/>
          </a:xfrm>
          <a:prstGeom prst="rect">
            <a:avLst/>
          </a:prstGeom>
        </p:spPr>
      </p:pic>
      <p:sp>
        <p:nvSpPr>
          <p:cNvPr id="2" name="Tittel 1"/>
          <p:cNvSpPr>
            <a:spLocks noGrp="1"/>
          </p:cNvSpPr>
          <p:nvPr>
            <p:ph type="title"/>
          </p:nvPr>
        </p:nvSpPr>
        <p:spPr>
          <a:xfrm>
            <a:off x="2248255" y="5844997"/>
            <a:ext cx="7698260" cy="365125"/>
          </a:xfrm>
        </p:spPr>
        <p:txBody>
          <a:bodyPr>
            <a:normAutofit fontScale="90000"/>
          </a:bodyPr>
          <a:lstStyle/>
          <a:p>
            <a:pPr algn="ctr"/>
            <a:r>
              <a:rPr lang="nb-NO"/>
              <a:t>1. Mobile services</a:t>
            </a:r>
          </a:p>
        </p:txBody>
      </p:sp>
    </p:spTree>
    <p:extLst>
      <p:ext uri="{BB962C8B-B14F-4D97-AF65-F5344CB8AC3E}">
        <p14:creationId xmlns:p14="http://schemas.microsoft.com/office/powerpoint/2010/main" val="19178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Mobile services</a:t>
            </a:r>
          </a:p>
        </p:txBody>
      </p:sp>
      <p:sp>
        <p:nvSpPr>
          <p:cNvPr id="6" name="Content Placeholder 5"/>
          <p:cNvSpPr txBox="1">
            <a:spLocks/>
          </p:cNvSpPr>
          <p:nvPr/>
        </p:nvSpPr>
        <p:spPr bwMode="auto">
          <a:xfrm>
            <a:off x="838200" y="1507023"/>
            <a:ext cx="1020110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358775" marR="0" lvl="0" indent="-358775" algn="just" defTabSz="914400" rtl="0" eaLnBrk="0" fontAlgn="base" latinLnBrk="0" hangingPunct="0">
              <a:lnSpc>
                <a:spcPct val="100000"/>
              </a:lnSpc>
              <a:spcBef>
                <a:spcPts val="1000"/>
              </a:spcBef>
              <a:spcAft>
                <a:spcPct val="0"/>
              </a:spcAft>
              <a:buClrTx/>
              <a:buSzTx/>
              <a:buFontTx/>
              <a:buBlip>
                <a:blip r:embed="rId3"/>
              </a:buBlip>
              <a:tabLst/>
              <a:defRPr/>
            </a:pPr>
            <a:r>
              <a:rPr kumimoji="0" lang="en-US" sz="1400" b="0" i="0" u="none" strike="noStrike" kern="1200" cap="none" spc="0" normalizeH="0" baseline="0" dirty="0">
                <a:ln>
                  <a:noFill/>
                </a:ln>
                <a:solidFill>
                  <a:srgbClr val="054884"/>
                </a:solidFill>
                <a:effectLst/>
                <a:uLnTx/>
                <a:uFillTx/>
                <a:latin typeface="Verdana"/>
                <a:ea typeface="+mn-ea"/>
                <a:cs typeface="+mn-cs"/>
              </a:rPr>
              <a:t>The largest number of mobile SIM cards per capita was in Estonia - 1.99. Notably, this indicator increased significantly only in Estonia and Lithuania during the analyzed period. In other countries, it remained relatively constant</a:t>
            </a:r>
            <a:r>
              <a:rPr lang="en-US" sz="1400" dirty="0">
                <a:solidFill>
                  <a:srgbClr val="054884"/>
                </a:solidFill>
                <a:latin typeface="Verdana"/>
              </a:rPr>
              <a:t>. </a:t>
            </a:r>
            <a:endParaRPr kumimoji="0" lang="en-US" sz="1400" b="0" i="0" u="none" strike="noStrike" kern="1200" cap="none" spc="0" normalizeH="0" baseline="0" dirty="0">
              <a:ln>
                <a:noFill/>
              </a:ln>
              <a:solidFill>
                <a:srgbClr val="054884"/>
              </a:solidFill>
              <a:effectLst/>
              <a:uLnTx/>
              <a:uFillTx/>
              <a:latin typeface="Verdana"/>
              <a:ea typeface="+mn-ea"/>
              <a:cs typeface="+mn-cs"/>
            </a:endParaRPr>
          </a:p>
          <a:p>
            <a:pPr marL="358775" marR="0" lvl="0" indent="-358775" algn="just" defTabSz="914400" rtl="0" eaLnBrk="0" fontAlgn="base" latinLnBrk="0" hangingPunct="0">
              <a:lnSpc>
                <a:spcPct val="100000"/>
              </a:lnSpc>
              <a:spcBef>
                <a:spcPts val="1000"/>
              </a:spcBef>
              <a:spcAft>
                <a:spcPct val="0"/>
              </a:spcAft>
              <a:buClrTx/>
              <a:buSzTx/>
              <a:buFontTx/>
              <a:buBlip>
                <a:blip r:embed="rId3"/>
              </a:buBlip>
              <a:tabLst/>
              <a:defRPr/>
            </a:pPr>
            <a:r>
              <a:rPr lang="en-US" sz="1400" dirty="0">
                <a:solidFill>
                  <a:srgbClr val="054884"/>
                </a:solidFill>
                <a:latin typeface="Verdana"/>
              </a:rPr>
              <a:t>The countries’ mobile voice and data subscriptions per capita increase yearly. The values of this indicator do not differ significantly between countries.   </a:t>
            </a:r>
            <a:endParaRPr kumimoji="0" lang="en-US" sz="1400" b="0" i="0" u="none" strike="sngStrike" kern="1200" cap="none" spc="0" normalizeH="0" baseline="0" dirty="0">
              <a:ln>
                <a:noFill/>
              </a:ln>
              <a:solidFill>
                <a:srgbClr val="054884"/>
              </a:solidFill>
              <a:effectLst/>
              <a:uLnTx/>
              <a:uFillTx/>
              <a:latin typeface="Verdana"/>
              <a:ea typeface="+mn-ea"/>
              <a:cs typeface="+mn-cs"/>
            </a:endParaRPr>
          </a:p>
          <a:p>
            <a:pPr algn="just">
              <a:spcAft>
                <a:spcPts val="0"/>
              </a:spcAft>
            </a:pP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The number of mobile call minutes grew significantly in all countries in 2020–2021 but decreased in 2022.  This criterion highly reflected the effect of covid19 on the electronic communications sector and the way back to </a:t>
            </a:r>
            <a:r>
              <a:rPr lang="en-US" sz="1400" dirty="0">
                <a:solidFill>
                  <a:srgbClr val="054884"/>
                </a:solidFill>
                <a:latin typeface="Verdana"/>
              </a:rPr>
              <a:t>“</a:t>
            </a: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normal life</a:t>
            </a:r>
            <a:r>
              <a:rPr lang="lt-LT" sz="1400" dirty="0">
                <a:solidFill>
                  <a:srgbClr val="054884"/>
                </a:solidFill>
                <a:latin typeface="Verdana"/>
              </a:rPr>
              <a:t>”.</a:t>
            </a:r>
            <a:r>
              <a:rPr lang="en-US" sz="1400" dirty="0">
                <a:solidFill>
                  <a:schemeClr val="accent1">
                    <a:lumMod val="75000"/>
                  </a:schemeClr>
                </a:solidFill>
                <a:effectLst/>
                <a:latin typeface="Verdana" panose="020B0604030504040204" pitchFamily="34" charset="0"/>
                <a:ea typeface="Verdana" panose="020B0604030504040204" pitchFamily="34" charset="0"/>
                <a:cs typeface="Arial" panose="020B0604020202020204" pitchFamily="34" charset="0"/>
              </a:rPr>
              <a:t> </a:t>
            </a:r>
          </a:p>
          <a:p>
            <a:pPr marL="358775" marR="0" lvl="0" indent="-358775" algn="just" defTabSz="914400" rtl="0" eaLnBrk="0" fontAlgn="base" latinLnBrk="0" hangingPunct="0">
              <a:lnSpc>
                <a:spcPct val="100000"/>
              </a:lnSpc>
              <a:spcBef>
                <a:spcPts val="1000"/>
              </a:spcBef>
              <a:spcAft>
                <a:spcPct val="0"/>
              </a:spcAft>
              <a:buClrTx/>
              <a:buSzTx/>
              <a:buFontTx/>
              <a:buBlip>
                <a:blip r:embed="rId3"/>
              </a:buBlip>
              <a:tabLst/>
              <a:defRPr/>
            </a:pPr>
            <a:r>
              <a:rPr kumimoji="0" lang="en-US" sz="1400" b="0" i="0" u="none" strike="noStrike" kern="1200" cap="none" spc="0" normalizeH="0" baseline="0" dirty="0">
                <a:ln>
                  <a:noFill/>
                </a:ln>
                <a:solidFill>
                  <a:srgbClr val="054884"/>
                </a:solidFill>
                <a:effectLst/>
                <a:uLnTx/>
                <a:uFillTx/>
                <a:latin typeface="Verdana"/>
                <a:ea typeface="+mn-ea"/>
                <a:cs typeface="+mn-cs"/>
              </a:rPr>
              <a:t>Finland had by far the </a:t>
            </a:r>
            <a:r>
              <a:rPr kumimoji="0" lang="en-US" sz="1400" b="0" i="0" u="none" strike="noStrike" kern="1200" cap="none" spc="0" normalizeH="0" baseline="0" dirty="0">
                <a:ln>
                  <a:noFill/>
                </a:ln>
                <a:solidFill>
                  <a:schemeClr val="accent3">
                    <a:lumMod val="50000"/>
                  </a:schemeClr>
                </a:solidFill>
                <a:effectLst/>
                <a:uLnTx/>
                <a:uFillTx/>
                <a:latin typeface="Verdana" panose="020B0604030504040204" pitchFamily="34" charset="0"/>
                <a:ea typeface="Verdana" panose="020B0604030504040204" pitchFamily="34" charset="0"/>
              </a:rPr>
              <a:t>largest mobile data volumes, 63,3 </a:t>
            </a:r>
            <a:r>
              <a:rPr kumimoji="0" lang="en-US" sz="1400" b="0" i="0" u="none" strike="noStrike" kern="1200" cap="none" spc="0" normalizeH="0" baseline="0" dirty="0" err="1">
                <a:ln>
                  <a:noFill/>
                </a:ln>
                <a:solidFill>
                  <a:schemeClr val="accent3">
                    <a:lumMod val="50000"/>
                  </a:schemeClr>
                </a:solidFill>
                <a:effectLst/>
                <a:uLnTx/>
                <a:uFillTx/>
                <a:latin typeface="Verdana" panose="020B0604030504040204" pitchFamily="34" charset="0"/>
                <a:ea typeface="Verdana" panose="020B0604030504040204" pitchFamily="34" charset="0"/>
              </a:rPr>
              <a:t>Gbyte</a:t>
            </a:r>
            <a:r>
              <a:rPr kumimoji="0" lang="en-US" sz="1400" b="0" i="0" u="none" strike="noStrike" kern="1200" cap="none" spc="0" normalizeH="0" baseline="0" dirty="0">
                <a:ln>
                  <a:noFill/>
                </a:ln>
                <a:solidFill>
                  <a:schemeClr val="accent3">
                    <a:lumMod val="50000"/>
                  </a:schemeClr>
                </a:solidFill>
                <a:effectLst/>
                <a:uLnTx/>
                <a:uFillTx/>
                <a:latin typeface="Verdana" panose="020B0604030504040204" pitchFamily="34" charset="0"/>
                <a:ea typeface="Verdana" panose="020B0604030504040204" pitchFamily="34" charset="0"/>
              </a:rPr>
              <a:t> per capita a month. The popularity of subscriptions without data caps </a:t>
            </a:r>
            <a:r>
              <a:rPr lang="en-US" sz="1400" dirty="0">
                <a:solidFill>
                  <a:schemeClr val="accent3">
                    <a:lumMod val="50000"/>
                  </a:schemeClr>
                </a:solidFill>
                <a:effectLst/>
                <a:latin typeface="Verdana" panose="020B0604030504040204" pitchFamily="34" charset="0"/>
                <a:ea typeface="Verdana" panose="020B0604030504040204" pitchFamily="34" charset="0"/>
                <a:cs typeface="Arial" panose="020B0604020202020204" pitchFamily="34" charset="0"/>
              </a:rPr>
              <a:t>and the use of mobile subscriptions as household broadband are </a:t>
            </a:r>
            <a:r>
              <a:rPr lang="lt-LT" sz="1400" dirty="0" err="1">
                <a:solidFill>
                  <a:schemeClr val="accent3">
                    <a:lumMod val="50000"/>
                  </a:schemeClr>
                </a:solidFill>
                <a:latin typeface="Verdana" panose="020B0604030504040204" pitchFamily="34" charset="0"/>
                <a:ea typeface="Verdana" panose="020B0604030504040204" pitchFamily="34" charset="0"/>
                <a:cs typeface="Arial" panose="020B0604020202020204" pitchFamily="34" charset="0"/>
              </a:rPr>
              <a:t>essential</a:t>
            </a:r>
            <a:r>
              <a:rPr lang="en-US" sz="1400" dirty="0">
                <a:solidFill>
                  <a:schemeClr val="accent3">
                    <a:lumMod val="50000"/>
                  </a:schemeClr>
                </a:solidFill>
                <a:effectLst/>
                <a:latin typeface="Verdana" panose="020B0604030504040204" pitchFamily="34" charset="0"/>
                <a:ea typeface="Verdana" panose="020B0604030504040204" pitchFamily="34" charset="0"/>
                <a:cs typeface="Arial" panose="020B0604020202020204" pitchFamily="34" charset="0"/>
              </a:rPr>
              <a:t> factors behind this development in Finland</a:t>
            </a:r>
            <a:r>
              <a:rPr kumimoji="0" lang="en-US" sz="1400" b="0" i="0" u="none" strike="noStrike" kern="1200" cap="none" spc="0" normalizeH="0" baseline="0" dirty="0">
                <a:ln>
                  <a:noFill/>
                </a:ln>
                <a:solidFill>
                  <a:schemeClr val="accent3">
                    <a:lumMod val="50000"/>
                  </a:schemeClr>
                </a:solidFill>
                <a:effectLst/>
                <a:uLnTx/>
                <a:uFillTx/>
                <a:latin typeface="Verdana" panose="020B0604030504040204" pitchFamily="34" charset="0"/>
                <a:ea typeface="Verdana" panose="020B0604030504040204" pitchFamily="34" charset="0"/>
              </a:rPr>
              <a:t>. Mobile data traffic grew fast in </a:t>
            </a:r>
            <a:r>
              <a:rPr lang="en-US" sz="1400" dirty="0">
                <a:solidFill>
                  <a:schemeClr val="accent3">
                    <a:lumMod val="50000"/>
                  </a:schemeClr>
                </a:solidFill>
                <a:latin typeface="Verdana" panose="020B0604030504040204" pitchFamily="34" charset="0"/>
                <a:ea typeface="Verdana" panose="020B0604030504040204" pitchFamily="34" charset="0"/>
              </a:rPr>
              <a:t>all countries, especially </a:t>
            </a:r>
            <a:r>
              <a:rPr kumimoji="0" lang="en-US" sz="1400" b="0" i="0" u="none" strike="noStrike" kern="1200" cap="none" spc="0" normalizeH="0" baseline="0" dirty="0">
                <a:ln>
                  <a:noFill/>
                </a:ln>
                <a:solidFill>
                  <a:schemeClr val="accent3">
                    <a:lumMod val="50000"/>
                  </a:schemeClr>
                </a:solidFill>
                <a:effectLst/>
                <a:uLnTx/>
                <a:uFillTx/>
                <a:latin typeface="Verdana" panose="020B0604030504040204" pitchFamily="34" charset="0"/>
                <a:ea typeface="Verdana" panose="020B0604030504040204" pitchFamily="34" charset="0"/>
              </a:rPr>
              <a:t>Latvia and Estonia</a:t>
            </a:r>
            <a:r>
              <a:rPr lang="en-US" sz="1400" dirty="0">
                <a:solidFill>
                  <a:srgbClr val="054884"/>
                </a:solidFill>
                <a:latin typeface="Verdana"/>
              </a:rPr>
              <a:t>.</a:t>
            </a:r>
            <a:endParaRPr kumimoji="0" lang="en-US" sz="1400" b="0" i="0" u="none" strike="noStrike" kern="1200" cap="none" spc="0" normalizeH="0" baseline="0" dirty="0">
              <a:ln>
                <a:noFill/>
              </a:ln>
              <a:solidFill>
                <a:srgbClr val="054884"/>
              </a:solidFill>
              <a:effectLst/>
              <a:uLnTx/>
              <a:uFillTx/>
              <a:latin typeface="Verdana"/>
              <a:ea typeface="+mn-ea"/>
              <a:cs typeface="+mn-cs"/>
            </a:endParaRPr>
          </a:p>
          <a:p>
            <a:pPr lvl="0" algn="just">
              <a:defRPr/>
            </a:pPr>
            <a:r>
              <a:rPr kumimoji="0" lang="en-US" sz="1400" b="0" i="0" u="none" strike="noStrike" kern="1200" cap="none" spc="0" normalizeH="0" baseline="0" dirty="0">
                <a:ln>
                  <a:noFill/>
                </a:ln>
                <a:solidFill>
                  <a:srgbClr val="054884"/>
                </a:solidFill>
                <a:effectLst/>
                <a:uLnTx/>
                <a:uFillTx/>
                <a:latin typeface="Verdana"/>
                <a:ea typeface="+mn-ea"/>
                <a:cs typeface="+mn-cs"/>
              </a:rPr>
              <a:t>The number of machine-to-machine (M2M) SIM cards was growing in all the countries. </a:t>
            </a:r>
            <a:r>
              <a:rPr lang="en-US" altLang="sv-SE" sz="1400" dirty="0">
                <a:solidFill>
                  <a:srgbClr val="054884"/>
                </a:solidFill>
                <a:latin typeface="Verdana"/>
              </a:rPr>
              <a:t>M2M SIM cards per capita </a:t>
            </a:r>
            <a:r>
              <a:rPr lang="lt-LT" altLang="sv-SE" sz="1400" dirty="0">
                <a:solidFill>
                  <a:srgbClr val="054884"/>
                </a:solidFill>
                <a:latin typeface="Verdana"/>
              </a:rPr>
              <a:t>are</a:t>
            </a:r>
            <a:r>
              <a:rPr lang="en-US" altLang="sv-SE" sz="1400" dirty="0">
                <a:solidFill>
                  <a:srgbClr val="054884"/>
                </a:solidFill>
                <a:latin typeface="Verdana"/>
              </a:rPr>
              <a:t> highest in Norway, followed by Sweden</a:t>
            </a:r>
            <a:r>
              <a:rPr lang="en-US" altLang="sv-SE" sz="1400" dirty="0">
                <a:solidFill>
                  <a:schemeClr val="accent1">
                    <a:lumMod val="75000"/>
                  </a:schemeClr>
                </a:solidFill>
                <a:latin typeface="Verdana"/>
              </a:rPr>
              <a:t>. </a:t>
            </a:r>
            <a:r>
              <a:rPr lang="en-US" sz="1400" dirty="0">
                <a:solidFill>
                  <a:srgbClr val="054884"/>
                </a:solidFill>
                <a:latin typeface="Verdana"/>
              </a:rPr>
              <a:t>Most M2M SIM cards with Swedish and Icelandic numbers are used outside the country. </a:t>
            </a:r>
            <a:endParaRPr kumimoji="0" lang="en-US" sz="1400" b="1" i="0" u="none" strike="noStrike" kern="1200" cap="none" spc="0" normalizeH="0" baseline="0" dirty="0">
              <a:ln>
                <a:noFill/>
              </a:ln>
              <a:solidFill>
                <a:srgbClr val="054884"/>
              </a:solidFill>
              <a:effectLst/>
              <a:uLnTx/>
              <a:uFillTx/>
              <a:latin typeface="Verdana"/>
              <a:ea typeface="+mn-ea"/>
              <a:cs typeface="+mn-cs"/>
            </a:endParaRPr>
          </a:p>
        </p:txBody>
      </p:sp>
    </p:spTree>
    <p:extLst>
      <p:ext uri="{BB962C8B-B14F-4D97-AF65-F5344CB8AC3E}">
        <p14:creationId xmlns:p14="http://schemas.microsoft.com/office/powerpoint/2010/main" val="342652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1064376"/>
          </a:xfrm>
        </p:spPr>
        <p:txBody>
          <a:bodyPr/>
          <a:lstStyle/>
          <a:p>
            <a:r>
              <a:rPr lang="nb-NO" dirty="0"/>
              <a:t>1.1 Mobile subscriptions per capita</a:t>
            </a:r>
          </a:p>
        </p:txBody>
      </p:sp>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3"/>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3"/>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3"/>
              </a:buBlip>
              <a:defRPr sz="1700" kern="1200">
                <a:solidFill>
                  <a:schemeClr val="tx2"/>
                </a:solidFill>
                <a:latin typeface="+mn-lt"/>
                <a:ea typeface="+mn-ea"/>
                <a:cs typeface="+mn-cs"/>
              </a:defRPr>
            </a:lvl9p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n-US" altLang="sv-SE" sz="1400" b="0" i="0" u="none" strike="noStrike" kern="1200" cap="none" spc="0" normalizeH="0" baseline="0" noProof="0" dirty="0">
                <a:ln>
                  <a:noFill/>
                </a:ln>
                <a:solidFill>
                  <a:srgbClr val="054884"/>
                </a:solidFill>
                <a:effectLst/>
                <a:uLnTx/>
                <a:uFillTx/>
                <a:latin typeface="Verdana"/>
                <a:ea typeface="+mn-ea"/>
                <a:cs typeface="+mn-cs"/>
              </a:rPr>
              <a:t>Number of mobile subscriptions (GSM/UMTS/LTE</a:t>
            </a:r>
            <a:r>
              <a:rPr kumimoji="0" lang="lt-LT" altLang="sv-SE" sz="1400" b="0" i="0" u="none" strike="noStrike" kern="1200" cap="none" spc="0" normalizeH="0" baseline="0" noProof="0" dirty="0">
                <a:ln>
                  <a:noFill/>
                </a:ln>
                <a:solidFill>
                  <a:srgbClr val="054884"/>
                </a:solidFill>
                <a:effectLst/>
                <a:uLnTx/>
                <a:uFillTx/>
                <a:latin typeface="Verdana"/>
                <a:ea typeface="+mn-ea"/>
                <a:cs typeface="+mn-cs"/>
              </a:rPr>
              <a:t>/5G</a:t>
            </a:r>
            <a:r>
              <a:rPr kumimoji="0" lang="en-US" altLang="sv-SE" sz="1400" b="0" i="0" u="none" strike="noStrike" kern="1200" cap="none" spc="0" normalizeH="0" baseline="0" noProof="0" dirty="0">
                <a:ln>
                  <a:noFill/>
                </a:ln>
                <a:solidFill>
                  <a:srgbClr val="054884"/>
                </a:solidFill>
                <a:effectLst/>
                <a:uLnTx/>
                <a:uFillTx/>
                <a:latin typeface="Verdana"/>
                <a:ea typeface="+mn-ea"/>
                <a:cs typeface="+mn-cs"/>
              </a:rPr>
              <a:t>) for voice and data divided by population.</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n-US" altLang="sv-SE" sz="1400" b="0" i="0" u="none" strike="noStrike" kern="1200" cap="none" spc="0" normalizeH="0" baseline="0" noProof="0" dirty="0">
                <a:ln>
                  <a:noFill/>
                </a:ln>
                <a:solidFill>
                  <a:srgbClr val="054884"/>
                </a:solidFill>
                <a:effectLst/>
                <a:uLnTx/>
                <a:uFillTx/>
                <a:latin typeface="Verdana"/>
                <a:ea typeface="+mn-ea"/>
                <a:cs typeface="+mn-cs"/>
              </a:rPr>
              <a:t>Pre-paid subscriptions are included and must have been active within the last 3 months of the period. M2M subscriptions are not included.</a:t>
            </a:r>
            <a:endParaRPr kumimoji="0" lang="en-US" altLang="sv-SE" sz="1400" b="0" i="0" u="none" strike="noStrike" kern="1200" cap="none" spc="0" normalizeH="0" baseline="0" noProof="0" dirty="0">
              <a:ln>
                <a:noFill/>
              </a:ln>
              <a:solidFill>
                <a:srgbClr val="FF0000"/>
              </a:solidFill>
              <a:effectLst/>
              <a:uLnTx/>
              <a:uFillTx/>
              <a:latin typeface="Verdana"/>
              <a:ea typeface="+mn-ea"/>
              <a:cs typeface="+mn-cs"/>
            </a:endParaRPr>
          </a:p>
        </p:txBody>
      </p:sp>
      <p:graphicFrame>
        <p:nvGraphicFramePr>
          <p:cNvPr id="6" name="Diagram 5"/>
          <p:cNvGraphicFramePr/>
          <p:nvPr>
            <p:extLst>
              <p:ext uri="{D42A27DB-BD31-4B8C-83A1-F6EECF244321}">
                <p14:modId xmlns:p14="http://schemas.microsoft.com/office/powerpoint/2010/main" val="2496447204"/>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046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lt-LT" dirty="0"/>
              <a:t>1.2</a:t>
            </a:r>
            <a:r>
              <a:rPr lang="en-US" dirty="0"/>
              <a:t> Number of mobile voice and data subscriptions per capita</a:t>
            </a:r>
            <a:endParaRPr lang="nb-NO" dirty="0"/>
          </a:p>
        </p:txBody>
      </p:sp>
      <p:graphicFrame>
        <p:nvGraphicFramePr>
          <p:cNvPr id="6" name="Diagram 5"/>
          <p:cNvGraphicFramePr/>
          <p:nvPr>
            <p:extLst>
              <p:ext uri="{D42A27DB-BD31-4B8C-83A1-F6EECF244321}">
                <p14:modId xmlns:p14="http://schemas.microsoft.com/office/powerpoint/2010/main" val="1831504058"/>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4"/>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4"/>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4"/>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4"/>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4"/>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Subscriptions where both mobile data and voice are included. Excludes data add-on subscriptions and dedicated mobile data subscriptions.</a:t>
            </a:r>
            <a:endParaRPr lang="en-US" altLang="sv-SE" sz="1400" b="1" dirty="0">
              <a:solidFill>
                <a:srgbClr val="FF0000"/>
              </a:solidFill>
              <a:latin typeface="Verdana"/>
            </a:endParaRPr>
          </a:p>
        </p:txBody>
      </p:sp>
    </p:spTree>
    <p:extLst>
      <p:ext uri="{BB962C8B-B14F-4D97-AF65-F5344CB8AC3E}">
        <p14:creationId xmlns:p14="http://schemas.microsoft.com/office/powerpoint/2010/main" val="372428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1.</a:t>
            </a:r>
            <a:r>
              <a:rPr lang="lt-LT" dirty="0"/>
              <a:t>3</a:t>
            </a:r>
            <a:r>
              <a:rPr lang="nb-NO" dirty="0"/>
              <a:t> Mobile call minutes per capita in a month</a:t>
            </a:r>
          </a:p>
        </p:txBody>
      </p:sp>
      <p:sp>
        <p:nvSpPr>
          <p:cNvPr id="5" name="Text Placeholder 4"/>
          <p:cNvSpPr txBox="1">
            <a:spLocks/>
          </p:cNvSpPr>
          <p:nvPr/>
        </p:nvSpPr>
        <p:spPr bwMode="auto">
          <a:xfrm>
            <a:off x="838200" y="1429501"/>
            <a:ext cx="1009782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ts val="1000"/>
              </a:spcBef>
              <a:spcAft>
                <a:spcPct val="0"/>
              </a:spcAft>
              <a:buBlip>
                <a:blip r:embed="rId2"/>
              </a:buBlip>
              <a:defRPr sz="2400" kern="1200">
                <a:solidFill>
                  <a:schemeClr val="tx2"/>
                </a:solidFill>
                <a:latin typeface="+mn-lt"/>
                <a:ea typeface="+mn-ea"/>
                <a:cs typeface="+mn-cs"/>
              </a:defRPr>
            </a:lvl1pPr>
            <a:lvl2pPr marL="898525" indent="-250825" algn="l" rtl="0" eaLnBrk="0" fontAlgn="base" hangingPunct="0">
              <a:spcBef>
                <a:spcPts val="600"/>
              </a:spcBef>
              <a:spcAft>
                <a:spcPct val="0"/>
              </a:spcAft>
              <a:buClr>
                <a:srgbClr val="009CDD"/>
              </a:buClr>
              <a:buFont typeface="Verdana" panose="020B0604030504040204" pitchFamily="34" charset="0"/>
              <a:buChar char="»"/>
              <a:defRPr sz="2000" kern="1200">
                <a:solidFill>
                  <a:schemeClr val="tx2"/>
                </a:solidFill>
                <a:latin typeface="+mn-lt"/>
                <a:ea typeface="+mn-ea"/>
                <a:cs typeface="+mn-cs"/>
              </a:defRPr>
            </a:lvl2pPr>
            <a:lvl3pPr marL="1528763"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3pPr>
            <a:lvl4pPr marL="1889125" indent="-250825" algn="l" rtl="0" eaLnBrk="0" fontAlgn="base" hangingPunct="0">
              <a:spcBef>
                <a:spcPts val="600"/>
              </a:spcBef>
              <a:spcAft>
                <a:spcPts val="600"/>
              </a:spcAft>
              <a:buClr>
                <a:srgbClr val="009CDD"/>
              </a:buClr>
              <a:buFont typeface="Verdana" panose="020B0604030504040204" pitchFamily="34" charset="0"/>
              <a:buChar char="»"/>
              <a:defRPr sz="1700" kern="1200">
                <a:solidFill>
                  <a:schemeClr val="tx2"/>
                </a:solidFill>
                <a:latin typeface="+mn-lt"/>
                <a:ea typeface="+mn-ea"/>
                <a:cs typeface="+mn-cs"/>
              </a:defRPr>
            </a:lvl4pPr>
            <a:lvl5pPr marL="2249488" indent="-250825" algn="l" rtl="0" eaLnBrk="0" fontAlgn="base" hangingPunct="0">
              <a:spcBef>
                <a:spcPts val="600"/>
              </a:spcBef>
              <a:spcAft>
                <a:spcPts val="600"/>
              </a:spcAft>
              <a:buClr>
                <a:srgbClr val="009CDD"/>
              </a:buClr>
              <a:buBlip>
                <a:blip r:embed="rId2"/>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2"/>
              </a:buBlip>
              <a:defRPr sz="1700" kern="1200">
                <a:solidFill>
                  <a:schemeClr val="tx2"/>
                </a:solidFill>
                <a:latin typeface="+mn-lt"/>
                <a:ea typeface="+mn-ea"/>
                <a:cs typeface="+mn-cs"/>
              </a:defRPr>
            </a:lvl9pPr>
          </a:lstStyle>
          <a:p>
            <a:pPr marL="0" lvl="0" indent="0" algn="just">
              <a:spcBef>
                <a:spcPct val="30000"/>
              </a:spcBef>
              <a:buNone/>
            </a:pPr>
            <a:r>
              <a:rPr lang="en-US" altLang="sv-SE" sz="1400" dirty="0">
                <a:solidFill>
                  <a:srgbClr val="054884"/>
                </a:solidFill>
                <a:latin typeface="Verdana"/>
              </a:rPr>
              <a:t>Most of the mobile subscriptions today include unlimited minutes or at least a very large number of minutes. The figures exclude international roaming. </a:t>
            </a:r>
            <a:endParaRPr kumimoji="0" lang="en-US" altLang="sv-SE" sz="1400" b="0" i="0" u="none" strike="noStrike" kern="1200" cap="none" spc="0" normalizeH="0" baseline="0" noProof="0" dirty="0">
              <a:ln>
                <a:noFill/>
              </a:ln>
              <a:solidFill>
                <a:srgbClr val="054884"/>
              </a:solidFill>
              <a:effectLst/>
              <a:uLnTx/>
              <a:uFillTx/>
              <a:latin typeface="Verdana"/>
              <a:ea typeface="+mn-ea"/>
              <a:cs typeface="+mn-cs"/>
            </a:endParaRPr>
          </a:p>
        </p:txBody>
      </p:sp>
      <p:graphicFrame>
        <p:nvGraphicFramePr>
          <p:cNvPr id="6" name="Diagram 5"/>
          <p:cNvGraphicFramePr/>
          <p:nvPr>
            <p:extLst>
              <p:ext uri="{D42A27DB-BD31-4B8C-83A1-F6EECF244321}">
                <p14:modId xmlns:p14="http://schemas.microsoft.com/office/powerpoint/2010/main" val="2432497686"/>
              </p:ext>
            </p:extLst>
          </p:nvPr>
        </p:nvGraphicFramePr>
        <p:xfrm>
          <a:off x="838200" y="2269376"/>
          <a:ext cx="10097828" cy="4039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72951"/>
      </p:ext>
    </p:extLst>
  </p:cSld>
  <p:clrMapOvr>
    <a:masterClrMapping/>
  </p:clrMapOvr>
</p:sld>
</file>

<file path=ppt/theme/theme1.xml><?xml version="1.0" encoding="utf-8"?>
<a:theme xmlns:a="http://schemas.openxmlformats.org/drawingml/2006/main" name="Office-tema">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5069</TotalTime>
  <Words>2256</Words>
  <Application>Microsoft Office PowerPoint</Application>
  <PresentationFormat>Bredbild</PresentationFormat>
  <Paragraphs>195</Paragraphs>
  <Slides>42</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42</vt:i4>
      </vt:variant>
    </vt:vector>
  </HeadingPairs>
  <TitlesOfParts>
    <vt:vector size="50" baseType="lpstr">
      <vt:lpstr>Arial</vt:lpstr>
      <vt:lpstr>Arial Black</vt:lpstr>
      <vt:lpstr>Calibri</vt:lpstr>
      <vt:lpstr>Georgia</vt:lpstr>
      <vt:lpstr>Roboto</vt:lpstr>
      <vt:lpstr>Tahoma</vt:lpstr>
      <vt:lpstr>Verdana</vt:lpstr>
      <vt:lpstr>Office-tema</vt:lpstr>
      <vt:lpstr>Telecommunications Markets in the Nordic and Baltic Countries 2022</vt:lpstr>
      <vt:lpstr>PowerPoint-presentation</vt:lpstr>
      <vt:lpstr>About the database</vt:lpstr>
      <vt:lpstr>Population</vt:lpstr>
      <vt:lpstr>1. Mobile services</vt:lpstr>
      <vt:lpstr>Mobile services</vt:lpstr>
      <vt:lpstr>1.1 Mobile subscriptions per capita</vt:lpstr>
      <vt:lpstr>1.2 Number of mobile voice and data subscriptions per capita</vt:lpstr>
      <vt:lpstr>1.3 Mobile call minutes per capita in a month</vt:lpstr>
      <vt:lpstr>1.4 Data transferred over mobile networks per capita in a month (Gbytes)</vt:lpstr>
      <vt:lpstr>1.5 Machine-to-machine (M2M) SIM cards per capita</vt:lpstr>
      <vt:lpstr>2. Fixed call services</vt:lpstr>
      <vt:lpstr>Development of fixed call services </vt:lpstr>
      <vt:lpstr>2.1 Fixed telephony subscriptions per capita</vt:lpstr>
      <vt:lpstr>2.2 Fixed call minutes per capita in a month</vt:lpstr>
      <vt:lpstr>3. Broadband services</vt:lpstr>
      <vt:lpstr>Development of broadband services </vt:lpstr>
      <vt:lpstr>3.1 Number of total broadband subscription per capita</vt:lpstr>
      <vt:lpstr>3.2 Number of fixed and mobile dedicated data broadband subscriptions per capita</vt:lpstr>
      <vt:lpstr>3.3 Fixed broadband subscriptions per household</vt:lpstr>
      <vt:lpstr>3.4 Fixed broadband subscriptions with a marketed downstream capacity of 30 Mbps or more, per household</vt:lpstr>
      <vt:lpstr>3.5 Fixed broadband subscriptions with a marketed downstream capacity of 100 Mbps or more, per household</vt:lpstr>
      <vt:lpstr>3.6 Fixed broadband subscriptions with a marketed downstream capacity of 1 Gbps or more, per household</vt:lpstr>
      <vt:lpstr>3.7 Share of fiber subscriptions of total fixed broadband subscriptions</vt:lpstr>
      <vt:lpstr>3.8 Fixed broadband subscriptions via fiber and cable networks per capita</vt:lpstr>
      <vt:lpstr>3.9 Share of fixed broadband subscriptions with a marketed downstream capacity of 100 Mbps or more of total fixed broadband subscriptions</vt:lpstr>
      <vt:lpstr>4. TV services</vt:lpstr>
      <vt:lpstr>Development of traditional pay-TV services</vt:lpstr>
      <vt:lpstr>4.1 Number of IPTV subscriptions per capita</vt:lpstr>
      <vt:lpstr>5. Market shares</vt:lpstr>
      <vt:lpstr>5.1 Market share of leading mobile operator</vt:lpstr>
      <vt:lpstr>5.2 Market share of leading operator in fixed broadband services</vt:lpstr>
      <vt:lpstr>6. Investments and revenues</vt:lpstr>
      <vt:lpstr>Exchange rates</vt:lpstr>
      <vt:lpstr>6.1 Investments per capita (EUR)</vt:lpstr>
      <vt:lpstr>6.2 Revenues per capita (EUR/PPP)</vt:lpstr>
      <vt:lpstr>7. Broadband coverage</vt:lpstr>
      <vt:lpstr>Definitions of broadband coverage</vt:lpstr>
      <vt:lpstr>7.1 Coverage of fiber broadband, including fiber LAN (%)</vt:lpstr>
      <vt:lpstr>7.2 Coverage of fixed broadband with download speed of 30 Mbps or more (%)</vt:lpstr>
      <vt:lpstr>7.3 Coverage of fixed broadband with download speed of 100 Mbps or more (%)</vt:lpstr>
      <vt:lpstr>More statistics of each country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Telecommunications Markets in the Nordic and Baltic Countries 2017</dc:title>
  <dc:creator>rom</dc:creator>
  <cp:lastModifiedBy>Anna-Karin Brunberg</cp:lastModifiedBy>
  <cp:revision>493</cp:revision>
  <dcterms:created xsi:type="dcterms:W3CDTF">2019-04-15T09:30:04Z</dcterms:created>
  <dcterms:modified xsi:type="dcterms:W3CDTF">2023-09-12T14:02:12Z</dcterms:modified>
</cp:coreProperties>
</file>